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2" r:id="rId5"/>
    <p:sldId id="263" r:id="rId6"/>
    <p:sldId id="264" r:id="rId7"/>
    <p:sldId id="257" r:id="rId8"/>
    <p:sldId id="260" r:id="rId9"/>
    <p:sldId id="261" r:id="rId10"/>
    <p:sldId id="270" r:id="rId11"/>
    <p:sldId id="265" r:id="rId12"/>
    <p:sldId id="277" r:id="rId13"/>
    <p:sldId id="278" r:id="rId14"/>
    <p:sldId id="279" r:id="rId15"/>
    <p:sldId id="280" r:id="rId16"/>
    <p:sldId id="267" r:id="rId17"/>
    <p:sldId id="266" r:id="rId18"/>
    <p:sldId id="268" r:id="rId19"/>
    <p:sldId id="274" r:id="rId20"/>
    <p:sldId id="275" r:id="rId21"/>
    <p:sldId id="272" r:id="rId22"/>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18" autoAdjust="0"/>
  </p:normalViewPr>
  <p:slideViewPr>
    <p:cSldViewPr>
      <p:cViewPr varScale="1">
        <p:scale>
          <a:sx n="68" d="100"/>
          <a:sy n="68" d="100"/>
        </p:scale>
        <p:origin x="14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Knyga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Knyga1"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darbalapis.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darbalapis1.xlsx"/></Relationships>
</file>

<file path=ppt/charts/_rels/chart6.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Karjera\Desktop\patyci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8687554019065491E-2"/>
          <c:y val="2.682578252170955E-2"/>
          <c:w val="0.94489147288370745"/>
          <c:h val="0.80825316787070234"/>
        </c:manualLayout>
      </c:layout>
      <c:barChart>
        <c:barDir val="col"/>
        <c:grouping val="clustered"/>
        <c:varyColors val="0"/>
        <c:ser>
          <c:idx val="0"/>
          <c:order val="0"/>
          <c:invertIfNegative val="0"/>
          <c:cat>
            <c:strRef>
              <c:f>Lapas1!$B$3:$B$7</c:f>
              <c:strCache>
                <c:ptCount val="5"/>
                <c:pt idx="0">
                  <c:v>Man labai nepatinka mokykla</c:v>
                </c:pt>
                <c:pt idx="1">
                  <c:v>Man nepatinka mokykla</c:v>
                </c:pt>
                <c:pt idx="2">
                  <c:v>Man mokykla nei patinka, nei nepatinka</c:v>
                </c:pt>
                <c:pt idx="3">
                  <c:v>Man patinka mokykla</c:v>
                </c:pt>
                <c:pt idx="4">
                  <c:v>Man labai patinka mokykla</c:v>
                </c:pt>
              </c:strCache>
            </c:strRef>
          </c:cat>
          <c:val>
            <c:numRef>
              <c:f>Lapas1!$C$3:$C$7</c:f>
              <c:numCache>
                <c:formatCode>General</c:formatCode>
                <c:ptCount val="5"/>
              </c:numCache>
            </c:numRef>
          </c:val>
          <c:extLst>
            <c:ext xmlns:c16="http://schemas.microsoft.com/office/drawing/2014/chart" uri="{C3380CC4-5D6E-409C-BE32-E72D297353CC}">
              <c16:uniqueId val="{00000000-36E2-480A-AA6A-F0287B26754E}"/>
            </c:ext>
          </c:extLst>
        </c:ser>
        <c:ser>
          <c:idx val="1"/>
          <c:order val="1"/>
          <c:invertIfNegative val="0"/>
          <c:cat>
            <c:strRef>
              <c:f>Lapas1!$B$3:$B$7</c:f>
              <c:strCache>
                <c:ptCount val="5"/>
                <c:pt idx="0">
                  <c:v>Man labai nepatinka mokykla</c:v>
                </c:pt>
                <c:pt idx="1">
                  <c:v>Man nepatinka mokykla</c:v>
                </c:pt>
                <c:pt idx="2">
                  <c:v>Man mokykla nei patinka, nei nepatinka</c:v>
                </c:pt>
                <c:pt idx="3">
                  <c:v>Man patinka mokykla</c:v>
                </c:pt>
                <c:pt idx="4">
                  <c:v>Man labai patinka mokykla</c:v>
                </c:pt>
              </c:strCache>
            </c:strRef>
          </c:cat>
          <c:val>
            <c:numRef>
              <c:f>Lapas1!$D$3:$D$7</c:f>
              <c:numCache>
                <c:formatCode>General</c:formatCode>
                <c:ptCount val="5"/>
              </c:numCache>
            </c:numRef>
          </c:val>
          <c:extLst>
            <c:ext xmlns:c16="http://schemas.microsoft.com/office/drawing/2014/chart" uri="{C3380CC4-5D6E-409C-BE32-E72D297353CC}">
              <c16:uniqueId val="{00000001-36E2-480A-AA6A-F0287B26754E}"/>
            </c:ext>
          </c:extLst>
        </c:ser>
        <c:ser>
          <c:idx val="2"/>
          <c:order val="2"/>
          <c:invertIfNegative val="0"/>
          <c:cat>
            <c:strRef>
              <c:f>Lapas1!$B$3:$B$7</c:f>
              <c:strCache>
                <c:ptCount val="5"/>
                <c:pt idx="0">
                  <c:v>Man labai nepatinka mokykla</c:v>
                </c:pt>
                <c:pt idx="1">
                  <c:v>Man nepatinka mokykla</c:v>
                </c:pt>
                <c:pt idx="2">
                  <c:v>Man mokykla nei patinka, nei nepatinka</c:v>
                </c:pt>
                <c:pt idx="3">
                  <c:v>Man patinka mokykla</c:v>
                </c:pt>
                <c:pt idx="4">
                  <c:v>Man labai patinka mokykla</c:v>
                </c:pt>
              </c:strCache>
            </c:strRef>
          </c:cat>
          <c:val>
            <c:numRef>
              <c:f>Lapas1!$E$3:$E$7</c:f>
              <c:numCache>
                <c:formatCode>General</c:formatCode>
                <c:ptCount val="5"/>
              </c:numCache>
            </c:numRef>
          </c:val>
          <c:extLst>
            <c:ext xmlns:c16="http://schemas.microsoft.com/office/drawing/2014/chart" uri="{C3380CC4-5D6E-409C-BE32-E72D297353CC}">
              <c16:uniqueId val="{00000002-36E2-480A-AA6A-F0287B26754E}"/>
            </c:ext>
          </c:extLst>
        </c:ser>
        <c:ser>
          <c:idx val="3"/>
          <c:order val="3"/>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Lapas1!$B$3:$B$7</c:f>
              <c:strCache>
                <c:ptCount val="5"/>
                <c:pt idx="0">
                  <c:v>Man labai nepatinka mokykla</c:v>
                </c:pt>
                <c:pt idx="1">
                  <c:v>Man nepatinka mokykla</c:v>
                </c:pt>
                <c:pt idx="2">
                  <c:v>Man mokykla nei patinka, nei nepatinka</c:v>
                </c:pt>
                <c:pt idx="3">
                  <c:v>Man patinka mokykla</c:v>
                </c:pt>
                <c:pt idx="4">
                  <c:v>Man labai patinka mokykla</c:v>
                </c:pt>
              </c:strCache>
            </c:strRef>
          </c:cat>
          <c:val>
            <c:numRef>
              <c:f>Lapas1!$F$3:$F$7</c:f>
              <c:numCache>
                <c:formatCode>General</c:formatCode>
                <c:ptCount val="5"/>
                <c:pt idx="0">
                  <c:v>3</c:v>
                </c:pt>
                <c:pt idx="1">
                  <c:v>10</c:v>
                </c:pt>
                <c:pt idx="2">
                  <c:v>23</c:v>
                </c:pt>
                <c:pt idx="3">
                  <c:v>37</c:v>
                </c:pt>
                <c:pt idx="4">
                  <c:v>19</c:v>
                </c:pt>
              </c:numCache>
            </c:numRef>
          </c:val>
          <c:extLst>
            <c:ext xmlns:c16="http://schemas.microsoft.com/office/drawing/2014/chart" uri="{C3380CC4-5D6E-409C-BE32-E72D297353CC}">
              <c16:uniqueId val="{00000003-36E2-480A-AA6A-F0287B26754E}"/>
            </c:ext>
          </c:extLst>
        </c:ser>
        <c:dLbls>
          <c:showLegendKey val="0"/>
          <c:showVal val="0"/>
          <c:showCatName val="0"/>
          <c:showSerName val="0"/>
          <c:showPercent val="0"/>
          <c:showBubbleSize val="0"/>
        </c:dLbls>
        <c:gapWidth val="150"/>
        <c:axId val="72685440"/>
        <c:axId val="72686976"/>
      </c:barChart>
      <c:catAx>
        <c:axId val="72685440"/>
        <c:scaling>
          <c:orientation val="minMax"/>
        </c:scaling>
        <c:delete val="0"/>
        <c:axPos val="b"/>
        <c:numFmt formatCode="General" sourceLinked="0"/>
        <c:majorTickMark val="out"/>
        <c:minorTickMark val="none"/>
        <c:tickLblPos val="nextTo"/>
        <c:crossAx val="72686976"/>
        <c:crosses val="autoZero"/>
        <c:auto val="1"/>
        <c:lblAlgn val="ctr"/>
        <c:lblOffset val="100"/>
        <c:noMultiLvlLbl val="0"/>
      </c:catAx>
      <c:valAx>
        <c:axId val="72686976"/>
        <c:scaling>
          <c:orientation val="minMax"/>
        </c:scaling>
        <c:delete val="0"/>
        <c:axPos val="l"/>
        <c:majorGridlines/>
        <c:numFmt formatCode="General" sourceLinked="1"/>
        <c:majorTickMark val="out"/>
        <c:minorTickMark val="none"/>
        <c:tickLblPos val="nextTo"/>
        <c:crossAx val="72685440"/>
        <c:crosses val="autoZero"/>
        <c:crossBetween val="between"/>
      </c:valAx>
    </c:plotArea>
    <c:plotVisOnly val="1"/>
    <c:dispBlanksAs val="gap"/>
    <c:showDLblsOverMax val="0"/>
  </c:chart>
  <c:txPr>
    <a:bodyPr/>
    <a:lstStyle/>
    <a:p>
      <a:pPr>
        <a:defRPr sz="2400">
          <a:solidFill>
            <a:schemeClr val="tx1"/>
          </a:solidFill>
        </a:defRPr>
      </a:pPr>
      <a:endParaRPr lang="lt-L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Lapas1!$C$17</c:f>
              <c:strCache>
                <c:ptCount val="1"/>
                <c:pt idx="0">
                  <c:v>Berniukai ir mergaitės</c:v>
                </c:pt>
              </c:strCache>
            </c:strRef>
          </c:tx>
          <c:invertIfNegative val="0"/>
          <c:dLbls>
            <c:spPr>
              <a:noFill/>
              <a:ln>
                <a:noFill/>
              </a:ln>
              <a:effectLst/>
            </c:spPr>
            <c:txPr>
              <a:bodyPr/>
              <a:lstStyle/>
              <a:p>
                <a:pPr>
                  <a:defRPr sz="24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Lapas1!$B$18:$B$22</c:f>
              <c:strCache>
                <c:ptCount val="5"/>
                <c:pt idx="0">
                  <c:v>Beveik niekuomet</c:v>
                </c:pt>
                <c:pt idx="1">
                  <c:v>Retai</c:v>
                </c:pt>
                <c:pt idx="2">
                  <c:v>Kartais</c:v>
                </c:pt>
                <c:pt idx="3">
                  <c:v>Dažnai</c:v>
                </c:pt>
                <c:pt idx="4">
                  <c:v>Beveik visuomet</c:v>
                </c:pt>
              </c:strCache>
            </c:strRef>
          </c:cat>
          <c:val>
            <c:numRef>
              <c:f>Lapas1!$C$18:$C$22</c:f>
              <c:numCache>
                <c:formatCode>General</c:formatCode>
                <c:ptCount val="5"/>
                <c:pt idx="0">
                  <c:v>9</c:v>
                </c:pt>
                <c:pt idx="1">
                  <c:v>3</c:v>
                </c:pt>
                <c:pt idx="2">
                  <c:v>9</c:v>
                </c:pt>
                <c:pt idx="3">
                  <c:v>17</c:v>
                </c:pt>
                <c:pt idx="4">
                  <c:v>53</c:v>
                </c:pt>
              </c:numCache>
            </c:numRef>
          </c:val>
          <c:extLst>
            <c:ext xmlns:c16="http://schemas.microsoft.com/office/drawing/2014/chart" uri="{C3380CC4-5D6E-409C-BE32-E72D297353CC}">
              <c16:uniqueId val="{00000000-0761-4656-82E6-8853158FD51A}"/>
            </c:ext>
          </c:extLst>
        </c:ser>
        <c:dLbls>
          <c:showLegendKey val="0"/>
          <c:showVal val="0"/>
          <c:showCatName val="0"/>
          <c:showSerName val="0"/>
          <c:showPercent val="0"/>
          <c:showBubbleSize val="0"/>
        </c:dLbls>
        <c:gapWidth val="150"/>
        <c:overlap val="100"/>
        <c:axId val="89298048"/>
        <c:axId val="89299584"/>
      </c:barChart>
      <c:catAx>
        <c:axId val="89298048"/>
        <c:scaling>
          <c:orientation val="minMax"/>
        </c:scaling>
        <c:delete val="0"/>
        <c:axPos val="b"/>
        <c:numFmt formatCode="General" sourceLinked="0"/>
        <c:majorTickMark val="out"/>
        <c:minorTickMark val="none"/>
        <c:tickLblPos val="nextTo"/>
        <c:txPr>
          <a:bodyPr/>
          <a:lstStyle/>
          <a:p>
            <a:pPr>
              <a:defRPr sz="2400"/>
            </a:pPr>
            <a:endParaRPr lang="lt-LT"/>
          </a:p>
        </c:txPr>
        <c:crossAx val="89299584"/>
        <c:crosses val="autoZero"/>
        <c:auto val="1"/>
        <c:lblAlgn val="ctr"/>
        <c:lblOffset val="100"/>
        <c:noMultiLvlLbl val="0"/>
      </c:catAx>
      <c:valAx>
        <c:axId val="89299584"/>
        <c:scaling>
          <c:orientation val="minMax"/>
        </c:scaling>
        <c:delete val="0"/>
        <c:axPos val="l"/>
        <c:majorGridlines/>
        <c:numFmt formatCode="General" sourceLinked="1"/>
        <c:majorTickMark val="out"/>
        <c:minorTickMark val="none"/>
        <c:tickLblPos val="nextTo"/>
        <c:txPr>
          <a:bodyPr/>
          <a:lstStyle/>
          <a:p>
            <a:pPr>
              <a:defRPr sz="2000"/>
            </a:pPr>
            <a:endParaRPr lang="lt-LT"/>
          </a:p>
        </c:txPr>
        <c:crossAx val="8929804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3.1487883736023403E-2"/>
          <c:y val="1.5738284165156338E-2"/>
          <c:w val="0.7617215555996788"/>
          <c:h val="0.90675906324088595"/>
        </c:manualLayout>
      </c:layout>
      <c:bar3DChart>
        <c:barDir val="col"/>
        <c:grouping val="clustered"/>
        <c:varyColors val="0"/>
        <c:ser>
          <c:idx val="0"/>
          <c:order val="0"/>
          <c:tx>
            <c:strRef>
              <c:f>Lapas1!$C$23</c:f>
              <c:strCache>
                <c:ptCount val="1"/>
                <c:pt idx="0">
                  <c:v>Berniukas</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Lapas1!$B$24:$B$29</c:f>
              <c:strCache>
                <c:ptCount val="6"/>
                <c:pt idx="0">
                  <c:v>Niekada</c:v>
                </c:pt>
                <c:pt idx="1">
                  <c:v>Retai</c:v>
                </c:pt>
                <c:pt idx="2">
                  <c:v>Kartais</c:v>
                </c:pt>
                <c:pt idx="3">
                  <c:v>Gana dažnai</c:v>
                </c:pt>
                <c:pt idx="4">
                  <c:v>Dažnai</c:v>
                </c:pt>
                <c:pt idx="5">
                  <c:v>Labai dažnai</c:v>
                </c:pt>
              </c:strCache>
            </c:strRef>
          </c:cat>
          <c:val>
            <c:numRef>
              <c:f>Lapas1!$C$24:$C$29</c:f>
              <c:numCache>
                <c:formatCode>General</c:formatCode>
                <c:ptCount val="6"/>
                <c:pt idx="0">
                  <c:v>30</c:v>
                </c:pt>
                <c:pt idx="1">
                  <c:v>9</c:v>
                </c:pt>
                <c:pt idx="2">
                  <c:v>3</c:v>
                </c:pt>
                <c:pt idx="3">
                  <c:v>0</c:v>
                </c:pt>
                <c:pt idx="4">
                  <c:v>2</c:v>
                </c:pt>
                <c:pt idx="5">
                  <c:v>1</c:v>
                </c:pt>
              </c:numCache>
            </c:numRef>
          </c:val>
          <c:extLst>
            <c:ext xmlns:c16="http://schemas.microsoft.com/office/drawing/2014/chart" uri="{C3380CC4-5D6E-409C-BE32-E72D297353CC}">
              <c16:uniqueId val="{00000000-4D54-4380-9244-6F313C2E4FE0}"/>
            </c:ext>
          </c:extLst>
        </c:ser>
        <c:ser>
          <c:idx val="1"/>
          <c:order val="1"/>
          <c:tx>
            <c:strRef>
              <c:f>Lapas1!$D$23</c:f>
              <c:strCache>
                <c:ptCount val="1"/>
                <c:pt idx="0">
                  <c:v>Mergaitė</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Lapas1!$B$24:$B$29</c:f>
              <c:strCache>
                <c:ptCount val="6"/>
                <c:pt idx="0">
                  <c:v>Niekada</c:v>
                </c:pt>
                <c:pt idx="1">
                  <c:v>Retai</c:v>
                </c:pt>
                <c:pt idx="2">
                  <c:v>Kartais</c:v>
                </c:pt>
                <c:pt idx="3">
                  <c:v>Gana dažnai</c:v>
                </c:pt>
                <c:pt idx="4">
                  <c:v>Dažnai</c:v>
                </c:pt>
                <c:pt idx="5">
                  <c:v>Labai dažnai</c:v>
                </c:pt>
              </c:strCache>
            </c:strRef>
          </c:cat>
          <c:val>
            <c:numRef>
              <c:f>Lapas1!$D$24:$D$29</c:f>
              <c:numCache>
                <c:formatCode>General</c:formatCode>
                <c:ptCount val="6"/>
                <c:pt idx="0">
                  <c:v>22</c:v>
                </c:pt>
                <c:pt idx="1">
                  <c:v>10</c:v>
                </c:pt>
                <c:pt idx="2">
                  <c:v>9</c:v>
                </c:pt>
                <c:pt idx="3">
                  <c:v>2</c:v>
                </c:pt>
                <c:pt idx="4">
                  <c:v>0</c:v>
                </c:pt>
                <c:pt idx="5">
                  <c:v>2</c:v>
                </c:pt>
              </c:numCache>
            </c:numRef>
          </c:val>
          <c:extLst>
            <c:ext xmlns:c16="http://schemas.microsoft.com/office/drawing/2014/chart" uri="{C3380CC4-5D6E-409C-BE32-E72D297353CC}">
              <c16:uniqueId val="{00000001-4D54-4380-9244-6F313C2E4FE0}"/>
            </c:ext>
          </c:extLst>
        </c:ser>
        <c:ser>
          <c:idx val="2"/>
          <c:order val="2"/>
          <c:tx>
            <c:strRef>
              <c:f>Lapas1!$C$37</c:f>
              <c:strCache>
                <c:ptCount val="1"/>
                <c:pt idx="0">
                  <c:v>Berniukai, mergaitės</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Lapas1!$B$24:$B$29</c:f>
              <c:strCache>
                <c:ptCount val="6"/>
                <c:pt idx="0">
                  <c:v>Niekada</c:v>
                </c:pt>
                <c:pt idx="1">
                  <c:v>Retai</c:v>
                </c:pt>
                <c:pt idx="2">
                  <c:v>Kartais</c:v>
                </c:pt>
                <c:pt idx="3">
                  <c:v>Gana dažnai</c:v>
                </c:pt>
                <c:pt idx="4">
                  <c:v>Dažnai</c:v>
                </c:pt>
                <c:pt idx="5">
                  <c:v>Labai dažnai</c:v>
                </c:pt>
              </c:strCache>
            </c:strRef>
          </c:cat>
          <c:val>
            <c:numRef>
              <c:f>Lapas1!$E$24:$E$29</c:f>
              <c:numCache>
                <c:formatCode>General</c:formatCode>
                <c:ptCount val="6"/>
                <c:pt idx="0">
                  <c:v>52</c:v>
                </c:pt>
                <c:pt idx="1">
                  <c:v>19</c:v>
                </c:pt>
                <c:pt idx="2">
                  <c:v>12</c:v>
                </c:pt>
                <c:pt idx="3">
                  <c:v>2</c:v>
                </c:pt>
                <c:pt idx="4">
                  <c:v>2</c:v>
                </c:pt>
                <c:pt idx="5">
                  <c:v>3</c:v>
                </c:pt>
              </c:numCache>
            </c:numRef>
          </c:val>
          <c:extLst>
            <c:ext xmlns:c16="http://schemas.microsoft.com/office/drawing/2014/chart" uri="{C3380CC4-5D6E-409C-BE32-E72D297353CC}">
              <c16:uniqueId val="{00000002-4D54-4380-9244-6F313C2E4FE0}"/>
            </c:ext>
          </c:extLst>
        </c:ser>
        <c:dLbls>
          <c:showLegendKey val="0"/>
          <c:showVal val="0"/>
          <c:showCatName val="0"/>
          <c:showSerName val="0"/>
          <c:showPercent val="0"/>
          <c:showBubbleSize val="0"/>
        </c:dLbls>
        <c:gapWidth val="150"/>
        <c:shape val="cylinder"/>
        <c:axId val="89409408"/>
        <c:axId val="89410944"/>
        <c:axId val="0"/>
      </c:bar3DChart>
      <c:catAx>
        <c:axId val="89409408"/>
        <c:scaling>
          <c:orientation val="minMax"/>
        </c:scaling>
        <c:delete val="0"/>
        <c:axPos val="b"/>
        <c:numFmt formatCode="General" sourceLinked="0"/>
        <c:majorTickMark val="out"/>
        <c:minorTickMark val="none"/>
        <c:tickLblPos val="nextTo"/>
        <c:txPr>
          <a:bodyPr/>
          <a:lstStyle/>
          <a:p>
            <a:pPr>
              <a:defRPr sz="2400"/>
            </a:pPr>
            <a:endParaRPr lang="lt-LT"/>
          </a:p>
        </c:txPr>
        <c:crossAx val="89410944"/>
        <c:crosses val="autoZero"/>
        <c:auto val="1"/>
        <c:lblAlgn val="ctr"/>
        <c:lblOffset val="100"/>
        <c:noMultiLvlLbl val="0"/>
      </c:catAx>
      <c:valAx>
        <c:axId val="89410944"/>
        <c:scaling>
          <c:orientation val="minMax"/>
        </c:scaling>
        <c:delete val="0"/>
        <c:axPos val="l"/>
        <c:majorGridlines/>
        <c:numFmt formatCode="General" sourceLinked="1"/>
        <c:majorTickMark val="out"/>
        <c:minorTickMark val="none"/>
        <c:tickLblPos val="nextTo"/>
        <c:txPr>
          <a:bodyPr/>
          <a:lstStyle/>
          <a:p>
            <a:pPr>
              <a:defRPr sz="2400"/>
            </a:pPr>
            <a:endParaRPr lang="lt-LT"/>
          </a:p>
        </c:txPr>
        <c:crossAx val="89409408"/>
        <c:crosses val="autoZero"/>
        <c:crossBetween val="between"/>
      </c:valAx>
    </c:plotArea>
    <c:legend>
      <c:legendPos val="r"/>
      <c:layout>
        <c:manualLayout>
          <c:xMode val="edge"/>
          <c:yMode val="edge"/>
          <c:x val="0.78381704545117781"/>
          <c:y val="4.310554024073876E-2"/>
          <c:w val="0.19499998518250705"/>
          <c:h val="0.89194779085883125"/>
        </c:manualLayout>
      </c:layout>
      <c:overlay val="0"/>
      <c:txPr>
        <a:bodyPr/>
        <a:lstStyle/>
        <a:p>
          <a:pPr>
            <a:defRPr sz="2400"/>
          </a:pPr>
          <a:endParaRPr lang="lt-LT"/>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2400"/>
          </a:pPr>
          <a:endParaRPr lang="lt-LT"/>
        </a:p>
      </c:txPr>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Lapas1!$C$37</c:f>
              <c:strCache>
                <c:ptCount val="1"/>
                <c:pt idx="0">
                  <c:v>Berniukai, mergaitės</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Lapas1!$B$38:$B$42</c:f>
              <c:strCache>
                <c:ptCount val="5"/>
                <c:pt idx="0">
                  <c:v>Mažai arba nieko</c:v>
                </c:pt>
                <c:pt idx="1">
                  <c:v>Gana mažai</c:v>
                </c:pt>
                <c:pt idx="2">
                  <c:v>Šiek tiek</c:v>
                </c:pt>
                <c:pt idx="3">
                  <c:v>Daug</c:v>
                </c:pt>
                <c:pt idx="4">
                  <c:v>Labai daug</c:v>
                </c:pt>
              </c:strCache>
            </c:strRef>
          </c:cat>
          <c:val>
            <c:numRef>
              <c:f>Lapas1!$C$38:$C$42</c:f>
              <c:numCache>
                <c:formatCode>General</c:formatCode>
                <c:ptCount val="5"/>
                <c:pt idx="0">
                  <c:v>14</c:v>
                </c:pt>
                <c:pt idx="1">
                  <c:v>4</c:v>
                </c:pt>
                <c:pt idx="2">
                  <c:v>7</c:v>
                </c:pt>
                <c:pt idx="3">
                  <c:v>20</c:v>
                </c:pt>
                <c:pt idx="4">
                  <c:v>44</c:v>
                </c:pt>
              </c:numCache>
            </c:numRef>
          </c:val>
          <c:extLst>
            <c:ext xmlns:c16="http://schemas.microsoft.com/office/drawing/2014/chart" uri="{C3380CC4-5D6E-409C-BE32-E72D297353CC}">
              <c16:uniqueId val="{00000000-E32B-4E61-89FD-FF186B4416A0}"/>
            </c:ext>
          </c:extLst>
        </c:ser>
        <c:dLbls>
          <c:showLegendKey val="0"/>
          <c:showVal val="0"/>
          <c:showCatName val="0"/>
          <c:showSerName val="0"/>
          <c:showPercent val="0"/>
          <c:showBubbleSize val="0"/>
        </c:dLbls>
        <c:gapWidth val="150"/>
        <c:shape val="box"/>
        <c:axId val="89445120"/>
        <c:axId val="89446656"/>
        <c:axId val="0"/>
      </c:bar3DChart>
      <c:catAx>
        <c:axId val="89445120"/>
        <c:scaling>
          <c:orientation val="minMax"/>
        </c:scaling>
        <c:delete val="0"/>
        <c:axPos val="l"/>
        <c:numFmt formatCode="General" sourceLinked="0"/>
        <c:majorTickMark val="out"/>
        <c:minorTickMark val="none"/>
        <c:tickLblPos val="nextTo"/>
        <c:txPr>
          <a:bodyPr/>
          <a:lstStyle/>
          <a:p>
            <a:pPr>
              <a:defRPr sz="2400"/>
            </a:pPr>
            <a:endParaRPr lang="lt-LT"/>
          </a:p>
        </c:txPr>
        <c:crossAx val="89446656"/>
        <c:crosses val="autoZero"/>
        <c:auto val="1"/>
        <c:lblAlgn val="ctr"/>
        <c:lblOffset val="100"/>
        <c:noMultiLvlLbl val="0"/>
      </c:catAx>
      <c:valAx>
        <c:axId val="89446656"/>
        <c:scaling>
          <c:orientation val="minMax"/>
        </c:scaling>
        <c:delete val="0"/>
        <c:axPos val="b"/>
        <c:majorGridlines/>
        <c:numFmt formatCode="General" sourceLinked="1"/>
        <c:majorTickMark val="out"/>
        <c:minorTickMark val="none"/>
        <c:tickLblPos val="nextTo"/>
        <c:txPr>
          <a:bodyPr/>
          <a:lstStyle/>
          <a:p>
            <a:pPr>
              <a:defRPr sz="1800"/>
            </a:pPr>
            <a:endParaRPr lang="lt-LT"/>
          </a:p>
        </c:txPr>
        <c:crossAx val="89445120"/>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8.07538195486035E-2"/>
          <c:y val="5.1289880154161277E-2"/>
          <c:w val="0.75723802932262319"/>
          <c:h val="0.83789125151978416"/>
        </c:manualLayout>
      </c:layout>
      <c:bar3DChart>
        <c:barDir val="col"/>
        <c:grouping val="clustered"/>
        <c:varyColors val="0"/>
        <c:ser>
          <c:idx val="0"/>
          <c:order val="0"/>
          <c:tx>
            <c:strRef>
              <c:f>Lapas1!$C$56</c:f>
              <c:strCache>
                <c:ptCount val="1"/>
                <c:pt idx="0">
                  <c:v>Mokiniai</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Lapas1!$D$55:$K$55</c:f>
              <c:strCache>
                <c:ptCount val="8"/>
                <c:pt idx="0">
                  <c:v>3 kl.</c:v>
                </c:pt>
                <c:pt idx="1">
                  <c:v>4kl. </c:v>
                </c:pt>
                <c:pt idx="2">
                  <c:v>5kl.</c:v>
                </c:pt>
                <c:pt idx="3">
                  <c:v>6 kl.</c:v>
                </c:pt>
                <c:pt idx="4">
                  <c:v>7 kl.</c:v>
                </c:pt>
                <c:pt idx="5">
                  <c:v>8 kl.</c:v>
                </c:pt>
                <c:pt idx="6">
                  <c:v>9 kl.</c:v>
                </c:pt>
                <c:pt idx="7">
                  <c:v>10 kl.</c:v>
                </c:pt>
              </c:strCache>
            </c:strRef>
          </c:cat>
          <c:val>
            <c:numRef>
              <c:f>Lapas1!$D$56:$K$56</c:f>
              <c:numCache>
                <c:formatCode>General</c:formatCode>
                <c:ptCount val="8"/>
                <c:pt idx="0">
                  <c:v>10</c:v>
                </c:pt>
                <c:pt idx="1">
                  <c:v>8</c:v>
                </c:pt>
                <c:pt idx="2">
                  <c:v>15</c:v>
                </c:pt>
                <c:pt idx="3">
                  <c:v>18</c:v>
                </c:pt>
                <c:pt idx="4">
                  <c:v>10</c:v>
                </c:pt>
                <c:pt idx="5">
                  <c:v>11</c:v>
                </c:pt>
                <c:pt idx="6">
                  <c:v>5</c:v>
                </c:pt>
                <c:pt idx="7">
                  <c:v>12</c:v>
                </c:pt>
              </c:numCache>
            </c:numRef>
          </c:val>
          <c:extLst>
            <c:ext xmlns:c16="http://schemas.microsoft.com/office/drawing/2014/chart" uri="{C3380CC4-5D6E-409C-BE32-E72D297353CC}">
              <c16:uniqueId val="{00000000-575C-492D-AACD-35DF4ABD908E}"/>
            </c:ext>
          </c:extLst>
        </c:ser>
        <c:ser>
          <c:idx val="1"/>
          <c:order val="1"/>
          <c:tx>
            <c:strRef>
              <c:f>Lapas1!$C$57</c:f>
              <c:strCache>
                <c:ptCount val="1"/>
                <c:pt idx="0">
                  <c:v>Nepatyrė patyčių</c:v>
                </c:pt>
              </c:strCache>
            </c:strRef>
          </c:tx>
          <c:invertIfNegative val="0"/>
          <c:dLbls>
            <c:dLbl>
              <c:idx val="0"/>
              <c:layout>
                <c:manualLayout>
                  <c:x val="1.791405204572832E-2"/>
                  <c:y val="1.49044472366920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75C-492D-AACD-35DF4ABD908E}"/>
                </c:ext>
              </c:extLst>
            </c:dLbl>
            <c:dLbl>
              <c:idx val="2"/>
              <c:layout>
                <c:manualLayout>
                  <c:x val="1.3435539034296241E-2"/>
                  <c:y val="7.45222361834598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75C-492D-AACD-35DF4ABD908E}"/>
                </c:ext>
              </c:extLst>
            </c:dLbl>
            <c:dLbl>
              <c:idx val="3"/>
              <c:layout>
                <c:manualLayout>
                  <c:x val="1.6421214375250907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75C-492D-AACD-35DF4ABD908E}"/>
                </c:ext>
              </c:extLst>
            </c:dLbl>
            <c:dLbl>
              <c:idx val="4"/>
              <c:layout>
                <c:manualLayout>
                  <c:x val="1.7913934499455057E-2"/>
                  <c:y val="9.93629815779462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75C-492D-AACD-35DF4ABD908E}"/>
                </c:ext>
              </c:extLst>
            </c:dLbl>
            <c:dLbl>
              <c:idx val="5"/>
              <c:layout>
                <c:manualLayout>
                  <c:x val="2.8363915739069843E-2"/>
                  <c:y val="9.93629815779462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75C-492D-AACD-35DF4ABD908E}"/>
                </c:ext>
              </c:extLst>
            </c:dLbl>
            <c:dLbl>
              <c:idx val="7"/>
              <c:layout>
                <c:manualLayout>
                  <c:x val="1.6421214375250962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575C-492D-AACD-35DF4ABD908E}"/>
                </c:ext>
              </c:extLst>
            </c:dLbl>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Lapas1!$D$55:$K$55</c:f>
              <c:strCache>
                <c:ptCount val="8"/>
                <c:pt idx="0">
                  <c:v>3 kl.</c:v>
                </c:pt>
                <c:pt idx="1">
                  <c:v>4kl. </c:v>
                </c:pt>
                <c:pt idx="2">
                  <c:v>5kl.</c:v>
                </c:pt>
                <c:pt idx="3">
                  <c:v>6 kl.</c:v>
                </c:pt>
                <c:pt idx="4">
                  <c:v>7 kl.</c:v>
                </c:pt>
                <c:pt idx="5">
                  <c:v>8 kl.</c:v>
                </c:pt>
                <c:pt idx="6">
                  <c:v>9 kl.</c:v>
                </c:pt>
                <c:pt idx="7">
                  <c:v>10 kl.</c:v>
                </c:pt>
              </c:strCache>
            </c:strRef>
          </c:cat>
          <c:val>
            <c:numRef>
              <c:f>Lapas1!$D$57:$K$57</c:f>
              <c:numCache>
                <c:formatCode>General</c:formatCode>
                <c:ptCount val="8"/>
                <c:pt idx="0">
                  <c:v>7</c:v>
                </c:pt>
                <c:pt idx="1">
                  <c:v>8</c:v>
                </c:pt>
                <c:pt idx="2">
                  <c:v>15</c:v>
                </c:pt>
                <c:pt idx="3">
                  <c:v>18</c:v>
                </c:pt>
                <c:pt idx="4">
                  <c:v>10</c:v>
                </c:pt>
                <c:pt idx="5">
                  <c:v>10</c:v>
                </c:pt>
                <c:pt idx="6">
                  <c:v>5</c:v>
                </c:pt>
                <c:pt idx="7">
                  <c:v>11</c:v>
                </c:pt>
              </c:numCache>
            </c:numRef>
          </c:val>
          <c:extLst>
            <c:ext xmlns:c16="http://schemas.microsoft.com/office/drawing/2014/chart" uri="{C3380CC4-5D6E-409C-BE32-E72D297353CC}">
              <c16:uniqueId val="{00000007-575C-492D-AACD-35DF4ABD908E}"/>
            </c:ext>
          </c:extLst>
        </c:ser>
        <c:ser>
          <c:idx val="2"/>
          <c:order val="2"/>
          <c:tx>
            <c:strRef>
              <c:f>Lapas1!$C$58</c:f>
              <c:strCache>
                <c:ptCount val="1"/>
                <c:pt idx="0">
                  <c:v>Patyrė patyčias</c:v>
                </c:pt>
              </c:strCache>
            </c:strRef>
          </c:tx>
          <c:invertIfNegative val="0"/>
          <c:dLbls>
            <c:dLbl>
              <c:idx val="0"/>
              <c:layout>
                <c:manualLayout>
                  <c:x val="1.4928376704773573E-2"/>
                  <c:y val="-4.968149078897428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575C-492D-AACD-35DF4ABD908E}"/>
                </c:ext>
              </c:extLst>
            </c:dLbl>
            <c:dLbl>
              <c:idx val="1"/>
              <c:layout>
                <c:manualLayout>
                  <c:x val="1.791405204572832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575C-492D-AACD-35DF4ABD908E}"/>
                </c:ext>
              </c:extLst>
            </c:dLbl>
            <c:dLbl>
              <c:idx val="2"/>
              <c:layout>
                <c:manualLayout>
                  <c:x val="1.0449863693341522E-2"/>
                  <c:y val="-1.955964205201107E-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575C-492D-AACD-35DF4ABD908E}"/>
                </c:ext>
              </c:extLst>
            </c:dLbl>
            <c:dLbl>
              <c:idx val="3"/>
              <c:layout>
                <c:manualLayout>
                  <c:x val="1.3435539034296185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575C-492D-AACD-35DF4ABD908E}"/>
                </c:ext>
              </c:extLst>
            </c:dLbl>
            <c:dLbl>
              <c:idx val="4"/>
              <c:layout>
                <c:manualLayout>
                  <c:x val="1.6421214375250851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575C-492D-AACD-35DF4ABD908E}"/>
                </c:ext>
              </c:extLst>
            </c:dLbl>
            <c:dLbl>
              <c:idx val="5"/>
              <c:layout>
                <c:manualLayout>
                  <c:x val="1.0449863693341522E-2"/>
                  <c:y val="-9.936298157794764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575C-492D-AACD-35DF4ABD908E}"/>
                </c:ext>
              </c:extLst>
            </c:dLbl>
            <c:dLbl>
              <c:idx val="6"/>
              <c:layout>
                <c:manualLayout>
                  <c:x val="1.1942701363818881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575C-492D-AACD-35DF4ABD908E}"/>
                </c:ext>
              </c:extLst>
            </c:dLbl>
            <c:dLbl>
              <c:idx val="7"/>
              <c:layout>
                <c:manualLayout>
                  <c:x val="2.2392565057160401E-2"/>
                  <c:y val="2.484074539448668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575C-492D-AACD-35DF4ABD908E}"/>
                </c:ext>
              </c:extLst>
            </c:dLbl>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Lapas1!$D$55:$K$55</c:f>
              <c:strCache>
                <c:ptCount val="8"/>
                <c:pt idx="0">
                  <c:v>3 kl.</c:v>
                </c:pt>
                <c:pt idx="1">
                  <c:v>4kl. </c:v>
                </c:pt>
                <c:pt idx="2">
                  <c:v>5kl.</c:v>
                </c:pt>
                <c:pt idx="3">
                  <c:v>6 kl.</c:v>
                </c:pt>
                <c:pt idx="4">
                  <c:v>7 kl.</c:v>
                </c:pt>
                <c:pt idx="5">
                  <c:v>8 kl.</c:v>
                </c:pt>
                <c:pt idx="6">
                  <c:v>9 kl.</c:v>
                </c:pt>
                <c:pt idx="7">
                  <c:v>10 kl.</c:v>
                </c:pt>
              </c:strCache>
            </c:strRef>
          </c:cat>
          <c:val>
            <c:numRef>
              <c:f>Lapas1!$D$58:$K$58</c:f>
              <c:numCache>
                <c:formatCode>General</c:formatCode>
                <c:ptCount val="8"/>
                <c:pt idx="0">
                  <c:v>3</c:v>
                </c:pt>
                <c:pt idx="1">
                  <c:v>0</c:v>
                </c:pt>
                <c:pt idx="2">
                  <c:v>0</c:v>
                </c:pt>
                <c:pt idx="3">
                  <c:v>0</c:v>
                </c:pt>
                <c:pt idx="4">
                  <c:v>0</c:v>
                </c:pt>
                <c:pt idx="5">
                  <c:v>1</c:v>
                </c:pt>
                <c:pt idx="6">
                  <c:v>0</c:v>
                </c:pt>
                <c:pt idx="7">
                  <c:v>1</c:v>
                </c:pt>
              </c:numCache>
            </c:numRef>
          </c:val>
          <c:extLst>
            <c:ext xmlns:c16="http://schemas.microsoft.com/office/drawing/2014/chart" uri="{C3380CC4-5D6E-409C-BE32-E72D297353CC}">
              <c16:uniqueId val="{00000010-575C-492D-AACD-35DF4ABD908E}"/>
            </c:ext>
          </c:extLst>
        </c:ser>
        <c:dLbls>
          <c:showLegendKey val="0"/>
          <c:showVal val="0"/>
          <c:showCatName val="0"/>
          <c:showSerName val="0"/>
          <c:showPercent val="0"/>
          <c:showBubbleSize val="0"/>
        </c:dLbls>
        <c:gapWidth val="150"/>
        <c:shape val="box"/>
        <c:axId val="89360256"/>
        <c:axId val="89361792"/>
        <c:axId val="0"/>
      </c:bar3DChart>
      <c:catAx>
        <c:axId val="89360256"/>
        <c:scaling>
          <c:orientation val="minMax"/>
        </c:scaling>
        <c:delete val="0"/>
        <c:axPos val="b"/>
        <c:numFmt formatCode="General" sourceLinked="0"/>
        <c:majorTickMark val="out"/>
        <c:minorTickMark val="none"/>
        <c:tickLblPos val="nextTo"/>
        <c:txPr>
          <a:bodyPr/>
          <a:lstStyle/>
          <a:p>
            <a:pPr>
              <a:defRPr sz="2400"/>
            </a:pPr>
            <a:endParaRPr lang="lt-LT"/>
          </a:p>
        </c:txPr>
        <c:crossAx val="89361792"/>
        <c:crosses val="autoZero"/>
        <c:auto val="1"/>
        <c:lblAlgn val="ctr"/>
        <c:lblOffset val="100"/>
        <c:noMultiLvlLbl val="0"/>
      </c:catAx>
      <c:valAx>
        <c:axId val="89361792"/>
        <c:scaling>
          <c:orientation val="minMax"/>
        </c:scaling>
        <c:delete val="0"/>
        <c:axPos val="l"/>
        <c:majorGridlines/>
        <c:numFmt formatCode="General" sourceLinked="1"/>
        <c:majorTickMark val="out"/>
        <c:minorTickMark val="none"/>
        <c:tickLblPos val="nextTo"/>
        <c:txPr>
          <a:bodyPr/>
          <a:lstStyle/>
          <a:p>
            <a:pPr>
              <a:defRPr sz="2400"/>
            </a:pPr>
            <a:endParaRPr lang="lt-LT"/>
          </a:p>
        </c:txPr>
        <c:crossAx val="89360256"/>
        <c:crosses val="autoZero"/>
        <c:crossBetween val="between"/>
      </c:valAx>
    </c:plotArea>
    <c:legend>
      <c:legendPos val="r"/>
      <c:layout>
        <c:manualLayout>
          <c:xMode val="edge"/>
          <c:yMode val="edge"/>
          <c:x val="0.84154237520358777"/>
          <c:y val="6.6385425093612579E-4"/>
          <c:w val="0.14919836107015769"/>
          <c:h val="0.99933614574906393"/>
        </c:manualLayout>
      </c:layout>
      <c:overlay val="0"/>
      <c:txPr>
        <a:bodyPr/>
        <a:lstStyle/>
        <a:p>
          <a:pPr>
            <a:defRPr sz="2000"/>
          </a:pPr>
          <a:endParaRPr lang="lt-LT"/>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Lapas1!$B$19:$B$23</c:f>
              <c:strCache>
                <c:ptCount val="5"/>
                <c:pt idx="0">
                  <c:v>Neturiu</c:v>
                </c:pt>
                <c:pt idx="1">
                  <c:v>Klasėje turiu 1 gerą draugą</c:v>
                </c:pt>
                <c:pt idx="2">
                  <c:v>Klasėje turiyu 2-3 gerus draugus</c:v>
                </c:pt>
                <c:pt idx="3">
                  <c:v>Klasėje turiu 4-5 gerus draugus</c:v>
                </c:pt>
                <c:pt idx="4">
                  <c:v>Klasėje turiu 6 ar daugiau gerų draugų</c:v>
                </c:pt>
              </c:strCache>
            </c:strRef>
          </c:cat>
          <c:val>
            <c:numRef>
              <c:f>Lapas1!$C$19:$C$23</c:f>
              <c:numCache>
                <c:formatCode>General</c:formatCode>
                <c:ptCount val="5"/>
              </c:numCache>
            </c:numRef>
          </c:val>
          <c:extLst>
            <c:ext xmlns:c16="http://schemas.microsoft.com/office/drawing/2014/chart" uri="{C3380CC4-5D6E-409C-BE32-E72D297353CC}">
              <c16:uniqueId val="{00000000-27FB-42B1-827B-D4C756348939}"/>
            </c:ext>
          </c:extLst>
        </c:ser>
        <c:ser>
          <c:idx val="1"/>
          <c:order val="1"/>
          <c:invertIfNegative val="0"/>
          <c:cat>
            <c:strRef>
              <c:f>Lapas1!$B$19:$B$23</c:f>
              <c:strCache>
                <c:ptCount val="5"/>
                <c:pt idx="0">
                  <c:v>Neturiu</c:v>
                </c:pt>
                <c:pt idx="1">
                  <c:v>Klasėje turiu 1 gerą draugą</c:v>
                </c:pt>
                <c:pt idx="2">
                  <c:v>Klasėje turiyu 2-3 gerus draugus</c:v>
                </c:pt>
                <c:pt idx="3">
                  <c:v>Klasėje turiu 4-5 gerus draugus</c:v>
                </c:pt>
                <c:pt idx="4">
                  <c:v>Klasėje turiu 6 ar daugiau gerų draugų</c:v>
                </c:pt>
              </c:strCache>
            </c:strRef>
          </c:cat>
          <c:val>
            <c:numRef>
              <c:f>Lapas1!$D$19:$D$23</c:f>
              <c:numCache>
                <c:formatCode>General</c:formatCode>
                <c:ptCount val="5"/>
              </c:numCache>
            </c:numRef>
          </c:val>
          <c:extLst>
            <c:ext xmlns:c16="http://schemas.microsoft.com/office/drawing/2014/chart" uri="{C3380CC4-5D6E-409C-BE32-E72D297353CC}">
              <c16:uniqueId val="{00000001-27FB-42B1-827B-D4C756348939}"/>
            </c:ext>
          </c:extLst>
        </c:ser>
        <c:ser>
          <c:idx val="2"/>
          <c:order val="2"/>
          <c:invertIfNegative val="0"/>
          <c:cat>
            <c:strRef>
              <c:f>Lapas1!$B$19:$B$23</c:f>
              <c:strCache>
                <c:ptCount val="5"/>
                <c:pt idx="0">
                  <c:v>Neturiu</c:v>
                </c:pt>
                <c:pt idx="1">
                  <c:v>Klasėje turiu 1 gerą draugą</c:v>
                </c:pt>
                <c:pt idx="2">
                  <c:v>Klasėje turiyu 2-3 gerus draugus</c:v>
                </c:pt>
                <c:pt idx="3">
                  <c:v>Klasėje turiu 4-5 gerus draugus</c:v>
                </c:pt>
                <c:pt idx="4">
                  <c:v>Klasėje turiu 6 ar daugiau gerų draugų</c:v>
                </c:pt>
              </c:strCache>
            </c:strRef>
          </c:cat>
          <c:val>
            <c:numRef>
              <c:f>Lapas1!$E$19:$E$23</c:f>
              <c:numCache>
                <c:formatCode>General</c:formatCode>
                <c:ptCount val="5"/>
              </c:numCache>
            </c:numRef>
          </c:val>
          <c:extLst>
            <c:ext xmlns:c16="http://schemas.microsoft.com/office/drawing/2014/chart" uri="{C3380CC4-5D6E-409C-BE32-E72D297353CC}">
              <c16:uniqueId val="{00000002-27FB-42B1-827B-D4C756348939}"/>
            </c:ext>
          </c:extLst>
        </c:ser>
        <c:ser>
          <c:idx val="3"/>
          <c:order val="3"/>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Lapas1!$B$19:$B$23</c:f>
              <c:strCache>
                <c:ptCount val="5"/>
                <c:pt idx="0">
                  <c:v>Neturiu</c:v>
                </c:pt>
                <c:pt idx="1">
                  <c:v>Klasėje turiu 1 gerą draugą</c:v>
                </c:pt>
                <c:pt idx="2">
                  <c:v>Klasėje turiyu 2-3 gerus draugus</c:v>
                </c:pt>
                <c:pt idx="3">
                  <c:v>Klasėje turiu 4-5 gerus draugus</c:v>
                </c:pt>
                <c:pt idx="4">
                  <c:v>Klasėje turiu 6 ar daugiau gerų draugų</c:v>
                </c:pt>
              </c:strCache>
            </c:strRef>
          </c:cat>
          <c:val>
            <c:numRef>
              <c:f>Lapas1!$F$19:$F$23</c:f>
              <c:numCache>
                <c:formatCode>General</c:formatCode>
                <c:ptCount val="5"/>
                <c:pt idx="0">
                  <c:v>4</c:v>
                </c:pt>
                <c:pt idx="1">
                  <c:v>6</c:v>
                </c:pt>
                <c:pt idx="2">
                  <c:v>30</c:v>
                </c:pt>
                <c:pt idx="3">
                  <c:v>14</c:v>
                </c:pt>
                <c:pt idx="4">
                  <c:v>38</c:v>
                </c:pt>
              </c:numCache>
            </c:numRef>
          </c:val>
          <c:extLst>
            <c:ext xmlns:c16="http://schemas.microsoft.com/office/drawing/2014/chart" uri="{C3380CC4-5D6E-409C-BE32-E72D297353CC}">
              <c16:uniqueId val="{00000003-27FB-42B1-827B-D4C756348939}"/>
            </c:ext>
          </c:extLst>
        </c:ser>
        <c:dLbls>
          <c:showLegendKey val="0"/>
          <c:showVal val="0"/>
          <c:showCatName val="0"/>
          <c:showSerName val="0"/>
          <c:showPercent val="0"/>
          <c:showBubbleSize val="0"/>
        </c:dLbls>
        <c:gapWidth val="150"/>
        <c:axId val="72730880"/>
        <c:axId val="72732672"/>
      </c:barChart>
      <c:catAx>
        <c:axId val="72730880"/>
        <c:scaling>
          <c:orientation val="minMax"/>
        </c:scaling>
        <c:delete val="0"/>
        <c:axPos val="b"/>
        <c:numFmt formatCode="General" sourceLinked="0"/>
        <c:majorTickMark val="out"/>
        <c:minorTickMark val="none"/>
        <c:tickLblPos val="nextTo"/>
        <c:crossAx val="72732672"/>
        <c:crosses val="autoZero"/>
        <c:auto val="1"/>
        <c:lblAlgn val="ctr"/>
        <c:lblOffset val="100"/>
        <c:noMultiLvlLbl val="0"/>
      </c:catAx>
      <c:valAx>
        <c:axId val="72732672"/>
        <c:scaling>
          <c:orientation val="minMax"/>
        </c:scaling>
        <c:delete val="0"/>
        <c:axPos val="l"/>
        <c:majorGridlines/>
        <c:numFmt formatCode="General" sourceLinked="1"/>
        <c:majorTickMark val="out"/>
        <c:minorTickMark val="none"/>
        <c:tickLblPos val="nextTo"/>
        <c:crossAx val="72730880"/>
        <c:crosses val="autoZero"/>
        <c:crossBetween val="between"/>
      </c:valAx>
    </c:plotArea>
    <c:plotVisOnly val="1"/>
    <c:dispBlanksAs val="gap"/>
    <c:showDLblsOverMax val="0"/>
  </c:chart>
  <c:txPr>
    <a:bodyPr/>
    <a:lstStyle/>
    <a:p>
      <a:pPr>
        <a:defRPr sz="2400"/>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95941479537277"/>
          <c:y val="6.2020392124283827E-2"/>
          <c:w val="0.85078132594536793"/>
          <c:h val="0.76569903965800745"/>
        </c:manualLayout>
      </c:layout>
      <c:barChart>
        <c:barDir val="bar"/>
        <c:grouping val="clustered"/>
        <c:varyColors val="0"/>
        <c:ser>
          <c:idx val="0"/>
          <c:order val="0"/>
          <c:invertIfNegative val="0"/>
          <c:cat>
            <c:strRef>
              <c:f>Lapas1!$B$26:$B$36</c:f>
              <c:strCache>
                <c:ptCount val="11"/>
                <c:pt idx="0">
                  <c:v>Žaidimų aikštelėje</c:v>
                </c:pt>
                <c:pt idx="1">
                  <c:v>Koridoriuose ar laiptinėse</c:v>
                </c:pt>
                <c:pt idx="2">
                  <c:v>Klasėje esant mokytojui</c:v>
                </c:pt>
                <c:pt idx="3">
                  <c:v>Klasėje, kai mokytojo joje nebuvo</c:v>
                </c:pt>
                <c:pt idx="4">
                  <c:v>Tualete</c:v>
                </c:pt>
                <c:pt idx="5">
                  <c:v>Sporto salėje ar persirengimo kambaryje</c:v>
                </c:pt>
                <c:pt idx="6">
                  <c:v>Valgykloje</c:v>
                </c:pt>
                <c:pt idx="7">
                  <c:v>Pakeliui į arba iš mokyklos</c:v>
                </c:pt>
                <c:pt idx="8">
                  <c:v>Autobuso stotelėje</c:v>
                </c:pt>
                <c:pt idx="9">
                  <c:v>Autobuse</c:v>
                </c:pt>
                <c:pt idx="10">
                  <c:v>Kitose mokyklos vietose</c:v>
                </c:pt>
              </c:strCache>
            </c:strRef>
          </c:cat>
          <c:val>
            <c:numRef>
              <c:f>Lapas1!$C$26:$C$36</c:f>
              <c:numCache>
                <c:formatCode>General</c:formatCode>
                <c:ptCount val="11"/>
              </c:numCache>
            </c:numRef>
          </c:val>
          <c:extLst>
            <c:ext xmlns:c16="http://schemas.microsoft.com/office/drawing/2014/chart" uri="{C3380CC4-5D6E-409C-BE32-E72D297353CC}">
              <c16:uniqueId val="{00000000-B0F1-43EF-949F-24731A9EDD39}"/>
            </c:ext>
          </c:extLst>
        </c:ser>
        <c:ser>
          <c:idx val="1"/>
          <c:order val="1"/>
          <c:invertIfNegative val="0"/>
          <c:cat>
            <c:strRef>
              <c:f>Lapas1!$B$26:$B$36</c:f>
              <c:strCache>
                <c:ptCount val="11"/>
                <c:pt idx="0">
                  <c:v>Žaidimų aikštelėje</c:v>
                </c:pt>
                <c:pt idx="1">
                  <c:v>Koridoriuose ar laiptinėse</c:v>
                </c:pt>
                <c:pt idx="2">
                  <c:v>Klasėje esant mokytojui</c:v>
                </c:pt>
                <c:pt idx="3">
                  <c:v>Klasėje, kai mokytojo joje nebuvo</c:v>
                </c:pt>
                <c:pt idx="4">
                  <c:v>Tualete</c:v>
                </c:pt>
                <c:pt idx="5">
                  <c:v>Sporto salėje ar persirengimo kambaryje</c:v>
                </c:pt>
                <c:pt idx="6">
                  <c:v>Valgykloje</c:v>
                </c:pt>
                <c:pt idx="7">
                  <c:v>Pakeliui į arba iš mokyklos</c:v>
                </c:pt>
                <c:pt idx="8">
                  <c:v>Autobuso stotelėje</c:v>
                </c:pt>
                <c:pt idx="9">
                  <c:v>Autobuse</c:v>
                </c:pt>
                <c:pt idx="10">
                  <c:v>Kitose mokyklos vietose</c:v>
                </c:pt>
              </c:strCache>
            </c:strRef>
          </c:cat>
          <c:val>
            <c:numRef>
              <c:f>Lapas1!$D$26:$D$36</c:f>
              <c:numCache>
                <c:formatCode>General</c:formatCode>
                <c:ptCount val="11"/>
              </c:numCache>
            </c:numRef>
          </c:val>
          <c:extLst>
            <c:ext xmlns:c16="http://schemas.microsoft.com/office/drawing/2014/chart" uri="{C3380CC4-5D6E-409C-BE32-E72D297353CC}">
              <c16:uniqueId val="{00000001-B0F1-43EF-949F-24731A9EDD39}"/>
            </c:ext>
          </c:extLst>
        </c:ser>
        <c:ser>
          <c:idx val="2"/>
          <c:order val="2"/>
          <c:invertIfNegative val="0"/>
          <c:cat>
            <c:strRef>
              <c:f>Lapas1!$B$26:$B$36</c:f>
              <c:strCache>
                <c:ptCount val="11"/>
                <c:pt idx="0">
                  <c:v>Žaidimų aikštelėje</c:v>
                </c:pt>
                <c:pt idx="1">
                  <c:v>Koridoriuose ar laiptinėse</c:v>
                </c:pt>
                <c:pt idx="2">
                  <c:v>Klasėje esant mokytojui</c:v>
                </c:pt>
                <c:pt idx="3">
                  <c:v>Klasėje, kai mokytojo joje nebuvo</c:v>
                </c:pt>
                <c:pt idx="4">
                  <c:v>Tualete</c:v>
                </c:pt>
                <c:pt idx="5">
                  <c:v>Sporto salėje ar persirengimo kambaryje</c:v>
                </c:pt>
                <c:pt idx="6">
                  <c:v>Valgykloje</c:v>
                </c:pt>
                <c:pt idx="7">
                  <c:v>Pakeliui į arba iš mokyklos</c:v>
                </c:pt>
                <c:pt idx="8">
                  <c:v>Autobuso stotelėje</c:v>
                </c:pt>
                <c:pt idx="9">
                  <c:v>Autobuse</c:v>
                </c:pt>
                <c:pt idx="10">
                  <c:v>Kitose mokyklos vietose</c:v>
                </c:pt>
              </c:strCache>
            </c:strRef>
          </c:cat>
          <c:val>
            <c:numRef>
              <c:f>Lapas1!$E$26:$E$36</c:f>
              <c:numCache>
                <c:formatCode>General</c:formatCode>
                <c:ptCount val="11"/>
              </c:numCache>
            </c:numRef>
          </c:val>
          <c:extLst>
            <c:ext xmlns:c16="http://schemas.microsoft.com/office/drawing/2014/chart" uri="{C3380CC4-5D6E-409C-BE32-E72D297353CC}">
              <c16:uniqueId val="{00000002-B0F1-43EF-949F-24731A9EDD39}"/>
            </c:ext>
          </c:extLst>
        </c:ser>
        <c:ser>
          <c:idx val="3"/>
          <c:order val="3"/>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Lapas1!$B$26:$B$36</c:f>
              <c:strCache>
                <c:ptCount val="11"/>
                <c:pt idx="0">
                  <c:v>Žaidimų aikštelėje</c:v>
                </c:pt>
                <c:pt idx="1">
                  <c:v>Koridoriuose ar laiptinėse</c:v>
                </c:pt>
                <c:pt idx="2">
                  <c:v>Klasėje esant mokytojui</c:v>
                </c:pt>
                <c:pt idx="3">
                  <c:v>Klasėje, kai mokytojo joje nebuvo</c:v>
                </c:pt>
                <c:pt idx="4">
                  <c:v>Tualete</c:v>
                </c:pt>
                <c:pt idx="5">
                  <c:v>Sporto salėje ar persirengimo kambaryje</c:v>
                </c:pt>
                <c:pt idx="6">
                  <c:v>Valgykloje</c:v>
                </c:pt>
                <c:pt idx="7">
                  <c:v>Pakeliui į arba iš mokyklos</c:v>
                </c:pt>
                <c:pt idx="8">
                  <c:v>Autobuso stotelėje</c:v>
                </c:pt>
                <c:pt idx="9">
                  <c:v>Autobuse</c:v>
                </c:pt>
                <c:pt idx="10">
                  <c:v>Kitose mokyklos vietose</c:v>
                </c:pt>
              </c:strCache>
            </c:strRef>
          </c:cat>
          <c:val>
            <c:numRef>
              <c:f>Lapas1!$F$26:$F$36</c:f>
              <c:numCache>
                <c:formatCode>General</c:formatCode>
                <c:ptCount val="11"/>
                <c:pt idx="0">
                  <c:v>3</c:v>
                </c:pt>
                <c:pt idx="1">
                  <c:v>6</c:v>
                </c:pt>
                <c:pt idx="2">
                  <c:v>1</c:v>
                </c:pt>
                <c:pt idx="3">
                  <c:v>4</c:v>
                </c:pt>
                <c:pt idx="4">
                  <c:v>1</c:v>
                </c:pt>
                <c:pt idx="5">
                  <c:v>4</c:v>
                </c:pt>
                <c:pt idx="6">
                  <c:v>2</c:v>
                </c:pt>
                <c:pt idx="7">
                  <c:v>2</c:v>
                </c:pt>
                <c:pt idx="8">
                  <c:v>0</c:v>
                </c:pt>
                <c:pt idx="9">
                  <c:v>0</c:v>
                </c:pt>
                <c:pt idx="10">
                  <c:v>4</c:v>
                </c:pt>
              </c:numCache>
            </c:numRef>
          </c:val>
          <c:extLst>
            <c:ext xmlns:c16="http://schemas.microsoft.com/office/drawing/2014/chart" uri="{C3380CC4-5D6E-409C-BE32-E72D297353CC}">
              <c16:uniqueId val="{00000003-B0F1-43EF-949F-24731A9EDD39}"/>
            </c:ext>
          </c:extLst>
        </c:ser>
        <c:dLbls>
          <c:showLegendKey val="0"/>
          <c:showVal val="0"/>
          <c:showCatName val="0"/>
          <c:showSerName val="0"/>
          <c:showPercent val="0"/>
          <c:showBubbleSize val="0"/>
        </c:dLbls>
        <c:gapWidth val="150"/>
        <c:axId val="25788800"/>
        <c:axId val="25790336"/>
      </c:barChart>
      <c:catAx>
        <c:axId val="25788800"/>
        <c:scaling>
          <c:orientation val="minMax"/>
        </c:scaling>
        <c:delete val="0"/>
        <c:axPos val="l"/>
        <c:numFmt formatCode="General" sourceLinked="0"/>
        <c:majorTickMark val="out"/>
        <c:minorTickMark val="none"/>
        <c:tickLblPos val="nextTo"/>
        <c:txPr>
          <a:bodyPr/>
          <a:lstStyle/>
          <a:p>
            <a:pPr>
              <a:defRPr sz="2400"/>
            </a:pPr>
            <a:endParaRPr lang="lt-LT"/>
          </a:p>
        </c:txPr>
        <c:crossAx val="25790336"/>
        <c:crosses val="autoZero"/>
        <c:auto val="1"/>
        <c:lblAlgn val="ctr"/>
        <c:lblOffset val="100"/>
        <c:noMultiLvlLbl val="0"/>
      </c:catAx>
      <c:valAx>
        <c:axId val="25790336"/>
        <c:scaling>
          <c:orientation val="minMax"/>
        </c:scaling>
        <c:delete val="0"/>
        <c:axPos val="b"/>
        <c:majorGridlines/>
        <c:numFmt formatCode="General" sourceLinked="1"/>
        <c:majorTickMark val="out"/>
        <c:minorTickMark val="none"/>
        <c:tickLblPos val="nextTo"/>
        <c:crossAx val="25788800"/>
        <c:crosses val="autoZero"/>
        <c:crossBetween val="between"/>
      </c:valAx>
    </c:plotArea>
    <c:plotVisOnly val="1"/>
    <c:dispBlanksAs val="gap"/>
    <c:showDLblsOverMax val="0"/>
  </c:chart>
  <c:txPr>
    <a:bodyPr/>
    <a:lstStyle/>
    <a:p>
      <a:pPr>
        <a:defRPr sz="2000"/>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4884610255483212"/>
          <c:y val="2.1274744146109401E-2"/>
          <c:w val="0.52380904400499051"/>
          <c:h val="0.86690094887282232"/>
        </c:manualLayout>
      </c:layout>
      <c:bar3DChart>
        <c:barDir val="bar"/>
        <c:grouping val="clustered"/>
        <c:varyColors val="0"/>
        <c:ser>
          <c:idx val="0"/>
          <c:order val="0"/>
          <c:tx>
            <c:strRef>
              <c:f>Lapas1!$C$45</c:f>
              <c:strCache>
                <c:ptCount val="1"/>
                <c:pt idx="0">
                  <c:v>2018 m.</c:v>
                </c:pt>
              </c:strCache>
            </c:strRef>
          </c:tx>
          <c:invertIfNegative val="0"/>
          <c:dLbls>
            <c:dLbl>
              <c:idx val="0"/>
              <c:layout>
                <c:manualLayout>
                  <c:x val="1.6560030109145654E-2"/>
                  <c:y val="-4.4655320699042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BA-42DE-A6C9-B28B328E2BAC}"/>
                </c:ext>
              </c:extLst>
            </c:dLbl>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Lapas1!$B$46:$B$56</c:f>
              <c:strCache>
                <c:ptCount val="11"/>
                <c:pt idx="0">
                  <c:v>Kitose mokyklos vietose</c:v>
                </c:pt>
                <c:pt idx="1">
                  <c:v>Autobuse</c:v>
                </c:pt>
                <c:pt idx="2">
                  <c:v>Autobuso stotelėje</c:v>
                </c:pt>
                <c:pt idx="3">
                  <c:v>Pakeliui į arba iš mokyklos</c:v>
                </c:pt>
                <c:pt idx="4">
                  <c:v>Valgykloje</c:v>
                </c:pt>
                <c:pt idx="5">
                  <c:v>Sporto salėje ar persirengimo kambaryje</c:v>
                </c:pt>
                <c:pt idx="6">
                  <c:v>Tualete</c:v>
                </c:pt>
                <c:pt idx="7">
                  <c:v>Klasėje, kai mokytojo joje nebuvo</c:v>
                </c:pt>
                <c:pt idx="8">
                  <c:v>Klasėje esant mokytojui</c:v>
                </c:pt>
                <c:pt idx="9">
                  <c:v>Koridoriuose ar laiptinėse</c:v>
                </c:pt>
                <c:pt idx="10">
                  <c:v>Žaidimų aikštelėje</c:v>
                </c:pt>
              </c:strCache>
            </c:strRef>
          </c:cat>
          <c:val>
            <c:numRef>
              <c:f>Lapas1!$C$46:$C$56</c:f>
              <c:numCache>
                <c:formatCode>General</c:formatCode>
                <c:ptCount val="11"/>
                <c:pt idx="0">
                  <c:v>17.399999999999999</c:v>
                </c:pt>
                <c:pt idx="1">
                  <c:v>4.3</c:v>
                </c:pt>
                <c:pt idx="2">
                  <c:v>0</c:v>
                </c:pt>
                <c:pt idx="3">
                  <c:v>4.3</c:v>
                </c:pt>
                <c:pt idx="4">
                  <c:v>4.3</c:v>
                </c:pt>
                <c:pt idx="5">
                  <c:v>4.3</c:v>
                </c:pt>
                <c:pt idx="6">
                  <c:v>8.6999999999999993</c:v>
                </c:pt>
                <c:pt idx="7">
                  <c:v>8.6999999999999993</c:v>
                </c:pt>
                <c:pt idx="8">
                  <c:v>0</c:v>
                </c:pt>
                <c:pt idx="9">
                  <c:v>26.1</c:v>
                </c:pt>
                <c:pt idx="10">
                  <c:v>0</c:v>
                </c:pt>
              </c:numCache>
            </c:numRef>
          </c:val>
          <c:extLst>
            <c:ext xmlns:c16="http://schemas.microsoft.com/office/drawing/2014/chart" uri="{C3380CC4-5D6E-409C-BE32-E72D297353CC}">
              <c16:uniqueId val="{00000001-68BA-42DE-A6C9-B28B328E2BAC}"/>
            </c:ext>
          </c:extLst>
        </c:ser>
        <c:ser>
          <c:idx val="1"/>
          <c:order val="1"/>
          <c:tx>
            <c:strRef>
              <c:f>Lapas1!$D$45</c:f>
              <c:strCache>
                <c:ptCount val="1"/>
                <c:pt idx="0">
                  <c:v>2019 m.</c:v>
                </c:pt>
              </c:strCache>
            </c:strRef>
          </c:tx>
          <c:invertIfNegative val="0"/>
          <c:dLbls>
            <c:dLbl>
              <c:idx val="9"/>
              <c:layout>
                <c:manualLayout>
                  <c:x val="6.0218291305983085E-3"/>
                  <c:y val="-3.34914905242816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8BA-42DE-A6C9-B28B328E2BAC}"/>
                </c:ext>
              </c:extLst>
            </c:dLbl>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Lapas1!$B$46:$B$56</c:f>
              <c:strCache>
                <c:ptCount val="11"/>
                <c:pt idx="0">
                  <c:v>Kitose mokyklos vietose</c:v>
                </c:pt>
                <c:pt idx="1">
                  <c:v>Autobuse</c:v>
                </c:pt>
                <c:pt idx="2">
                  <c:v>Autobuso stotelėje</c:v>
                </c:pt>
                <c:pt idx="3">
                  <c:v>Pakeliui į arba iš mokyklos</c:v>
                </c:pt>
                <c:pt idx="4">
                  <c:v>Valgykloje</c:v>
                </c:pt>
                <c:pt idx="5">
                  <c:v>Sporto salėje ar persirengimo kambaryje</c:v>
                </c:pt>
                <c:pt idx="6">
                  <c:v>Tualete</c:v>
                </c:pt>
                <c:pt idx="7">
                  <c:v>Klasėje, kai mokytojo joje nebuvo</c:v>
                </c:pt>
                <c:pt idx="8">
                  <c:v>Klasėje esant mokytojui</c:v>
                </c:pt>
                <c:pt idx="9">
                  <c:v>Koridoriuose ar laiptinėse</c:v>
                </c:pt>
                <c:pt idx="10">
                  <c:v>Žaidimų aikštelėje</c:v>
                </c:pt>
              </c:strCache>
            </c:strRef>
          </c:cat>
          <c:val>
            <c:numRef>
              <c:f>Lapas1!$D$46:$D$56</c:f>
              <c:numCache>
                <c:formatCode>General</c:formatCode>
                <c:ptCount val="11"/>
                <c:pt idx="0">
                  <c:v>16</c:v>
                </c:pt>
                <c:pt idx="1">
                  <c:v>0</c:v>
                </c:pt>
                <c:pt idx="2">
                  <c:v>0</c:v>
                </c:pt>
                <c:pt idx="3">
                  <c:v>8</c:v>
                </c:pt>
                <c:pt idx="4">
                  <c:v>8</c:v>
                </c:pt>
                <c:pt idx="5">
                  <c:v>16</c:v>
                </c:pt>
                <c:pt idx="6">
                  <c:v>4</c:v>
                </c:pt>
                <c:pt idx="7">
                  <c:v>16</c:v>
                </c:pt>
                <c:pt idx="8">
                  <c:v>4</c:v>
                </c:pt>
                <c:pt idx="9">
                  <c:v>24</c:v>
                </c:pt>
                <c:pt idx="10">
                  <c:v>12</c:v>
                </c:pt>
              </c:numCache>
            </c:numRef>
          </c:val>
          <c:extLst>
            <c:ext xmlns:c16="http://schemas.microsoft.com/office/drawing/2014/chart" uri="{C3380CC4-5D6E-409C-BE32-E72D297353CC}">
              <c16:uniqueId val="{00000003-68BA-42DE-A6C9-B28B328E2BAC}"/>
            </c:ext>
          </c:extLst>
        </c:ser>
        <c:dLbls>
          <c:showLegendKey val="0"/>
          <c:showVal val="0"/>
          <c:showCatName val="0"/>
          <c:showSerName val="0"/>
          <c:showPercent val="0"/>
          <c:showBubbleSize val="0"/>
        </c:dLbls>
        <c:gapWidth val="150"/>
        <c:shape val="cylinder"/>
        <c:axId val="75192192"/>
        <c:axId val="75193728"/>
        <c:axId val="0"/>
      </c:bar3DChart>
      <c:catAx>
        <c:axId val="75192192"/>
        <c:scaling>
          <c:orientation val="minMax"/>
        </c:scaling>
        <c:delete val="0"/>
        <c:axPos val="l"/>
        <c:numFmt formatCode="General" sourceLinked="0"/>
        <c:majorTickMark val="out"/>
        <c:minorTickMark val="none"/>
        <c:tickLblPos val="nextTo"/>
        <c:txPr>
          <a:bodyPr/>
          <a:lstStyle/>
          <a:p>
            <a:pPr>
              <a:defRPr sz="2000"/>
            </a:pPr>
            <a:endParaRPr lang="lt-LT"/>
          </a:p>
        </c:txPr>
        <c:crossAx val="75193728"/>
        <c:crosses val="autoZero"/>
        <c:auto val="1"/>
        <c:lblAlgn val="ctr"/>
        <c:lblOffset val="100"/>
        <c:noMultiLvlLbl val="0"/>
      </c:catAx>
      <c:valAx>
        <c:axId val="75193728"/>
        <c:scaling>
          <c:orientation val="minMax"/>
        </c:scaling>
        <c:delete val="0"/>
        <c:axPos val="b"/>
        <c:majorGridlines/>
        <c:numFmt formatCode="General" sourceLinked="1"/>
        <c:majorTickMark val="out"/>
        <c:minorTickMark val="none"/>
        <c:tickLblPos val="nextTo"/>
        <c:txPr>
          <a:bodyPr/>
          <a:lstStyle/>
          <a:p>
            <a:pPr>
              <a:defRPr sz="2000"/>
            </a:pPr>
            <a:endParaRPr lang="lt-LT"/>
          </a:p>
        </c:txPr>
        <c:crossAx val="75192192"/>
        <c:crosses val="autoZero"/>
        <c:crossBetween val="between"/>
      </c:valAx>
    </c:plotArea>
    <c:legend>
      <c:legendPos val="r"/>
      <c:layout>
        <c:manualLayout>
          <c:xMode val="edge"/>
          <c:yMode val="edge"/>
          <c:x val="0.87047116664048907"/>
          <c:y val="1.3071878188723936E-2"/>
          <c:w val="0.12049608966361328"/>
          <c:h val="0.92473539085360579"/>
        </c:manualLayout>
      </c:layout>
      <c:overlay val="0"/>
      <c:txPr>
        <a:bodyPr/>
        <a:lstStyle/>
        <a:p>
          <a:pPr>
            <a:defRPr sz="2000"/>
          </a:pPr>
          <a:endParaRPr lang="lt-LT"/>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Lapas1!$C$2</c:f>
              <c:strCache>
                <c:ptCount val="1"/>
                <c:pt idx="0">
                  <c:v>Berniukas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Lapas1!$B$3:$B$7</c:f>
              <c:strCache>
                <c:ptCount val="5"/>
                <c:pt idx="0">
                  <c:v>Taip nebuvo nutikę</c:v>
                </c:pt>
                <c:pt idx="1">
                  <c:v>Tik vieną ar du kartus</c:v>
                </c:pt>
                <c:pt idx="2">
                  <c:v>2 ar 3 kartus per mėnesį</c:v>
                </c:pt>
                <c:pt idx="3">
                  <c:v> Maždaug kartą per savaitę</c:v>
                </c:pt>
                <c:pt idx="4">
                  <c:v>Keletą kartų per savaitę</c:v>
                </c:pt>
              </c:strCache>
            </c:strRef>
          </c:cat>
          <c:val>
            <c:numRef>
              <c:f>Lapas1!$C$3:$C$7</c:f>
              <c:numCache>
                <c:formatCode>General</c:formatCode>
                <c:ptCount val="5"/>
                <c:pt idx="0">
                  <c:v>28</c:v>
                </c:pt>
                <c:pt idx="1">
                  <c:v>11</c:v>
                </c:pt>
                <c:pt idx="2">
                  <c:v>1</c:v>
                </c:pt>
                <c:pt idx="3">
                  <c:v>1</c:v>
                </c:pt>
                <c:pt idx="4">
                  <c:v>2</c:v>
                </c:pt>
              </c:numCache>
            </c:numRef>
          </c:val>
          <c:extLst>
            <c:ext xmlns:c16="http://schemas.microsoft.com/office/drawing/2014/chart" uri="{C3380CC4-5D6E-409C-BE32-E72D297353CC}">
              <c16:uniqueId val="{00000000-85EA-4C2D-94ED-E4B3912776B0}"/>
            </c:ext>
          </c:extLst>
        </c:ser>
        <c:ser>
          <c:idx val="1"/>
          <c:order val="1"/>
          <c:tx>
            <c:strRef>
              <c:f>Lapas1!$D$2</c:f>
              <c:strCache>
                <c:ptCount val="1"/>
                <c:pt idx="0">
                  <c:v>Mergaitė</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Lapas1!$B$3:$B$7</c:f>
              <c:strCache>
                <c:ptCount val="5"/>
                <c:pt idx="0">
                  <c:v>Taip nebuvo nutikę</c:v>
                </c:pt>
                <c:pt idx="1">
                  <c:v>Tik vieną ar du kartus</c:v>
                </c:pt>
                <c:pt idx="2">
                  <c:v>2 ar 3 kartus per mėnesį</c:v>
                </c:pt>
                <c:pt idx="3">
                  <c:v> Maždaug kartą per savaitę</c:v>
                </c:pt>
                <c:pt idx="4">
                  <c:v>Keletą kartų per savaitę</c:v>
                </c:pt>
              </c:strCache>
            </c:strRef>
          </c:cat>
          <c:val>
            <c:numRef>
              <c:f>Lapas1!$D$3:$D$7</c:f>
              <c:numCache>
                <c:formatCode>General</c:formatCode>
                <c:ptCount val="5"/>
                <c:pt idx="0">
                  <c:v>36</c:v>
                </c:pt>
                <c:pt idx="1">
                  <c:v>9</c:v>
                </c:pt>
                <c:pt idx="2">
                  <c:v>0</c:v>
                </c:pt>
                <c:pt idx="3">
                  <c:v>1</c:v>
                </c:pt>
                <c:pt idx="4">
                  <c:v>0</c:v>
                </c:pt>
              </c:numCache>
            </c:numRef>
          </c:val>
          <c:extLst>
            <c:ext xmlns:c16="http://schemas.microsoft.com/office/drawing/2014/chart" uri="{C3380CC4-5D6E-409C-BE32-E72D297353CC}">
              <c16:uniqueId val="{00000001-85EA-4C2D-94ED-E4B3912776B0}"/>
            </c:ext>
          </c:extLst>
        </c:ser>
        <c:dLbls>
          <c:showLegendKey val="0"/>
          <c:showVal val="0"/>
          <c:showCatName val="0"/>
          <c:showSerName val="0"/>
          <c:showPercent val="0"/>
          <c:showBubbleSize val="0"/>
        </c:dLbls>
        <c:gapWidth val="150"/>
        <c:axId val="66522496"/>
        <c:axId val="66524288"/>
      </c:barChart>
      <c:catAx>
        <c:axId val="66522496"/>
        <c:scaling>
          <c:orientation val="minMax"/>
        </c:scaling>
        <c:delete val="0"/>
        <c:axPos val="b"/>
        <c:numFmt formatCode="General" sourceLinked="0"/>
        <c:majorTickMark val="out"/>
        <c:minorTickMark val="none"/>
        <c:tickLblPos val="nextTo"/>
        <c:crossAx val="66524288"/>
        <c:crosses val="autoZero"/>
        <c:auto val="1"/>
        <c:lblAlgn val="ctr"/>
        <c:lblOffset val="100"/>
        <c:noMultiLvlLbl val="0"/>
      </c:catAx>
      <c:valAx>
        <c:axId val="66524288"/>
        <c:scaling>
          <c:orientation val="minMax"/>
        </c:scaling>
        <c:delete val="0"/>
        <c:axPos val="l"/>
        <c:majorGridlines/>
        <c:numFmt formatCode="General" sourceLinked="1"/>
        <c:majorTickMark val="out"/>
        <c:minorTickMark val="none"/>
        <c:tickLblPos val="nextTo"/>
        <c:crossAx val="66522496"/>
        <c:crosses val="autoZero"/>
        <c:crossBetween val="between"/>
      </c:valAx>
    </c:plotArea>
    <c:legend>
      <c:legendPos val="r"/>
      <c:overlay val="0"/>
    </c:legend>
    <c:plotVisOnly val="1"/>
    <c:dispBlanksAs val="gap"/>
    <c:showDLblsOverMax val="0"/>
  </c:chart>
  <c:txPr>
    <a:bodyPr/>
    <a:lstStyle/>
    <a:p>
      <a:pPr>
        <a:defRPr sz="2000"/>
      </a:pPr>
      <a:endParaRPr lang="lt-L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010182754933413"/>
          <c:y val="1.4906832298136646E-2"/>
          <c:w val="0.40015553611354132"/>
          <c:h val="0.87674103780505697"/>
        </c:manualLayout>
      </c:layout>
      <c:barChart>
        <c:barDir val="bar"/>
        <c:grouping val="clustered"/>
        <c:varyColors val="0"/>
        <c:ser>
          <c:idx val="0"/>
          <c:order val="0"/>
          <c:tx>
            <c:strRef>
              <c:f>Lapas1!$C$53</c:f>
              <c:strCache>
                <c:ptCount val="1"/>
                <c:pt idx="0">
                  <c:v>Berniukas </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Lapas1!$B$54:$B$58</c:f>
              <c:strCache>
                <c:ptCount val="5"/>
                <c:pt idx="0">
                  <c:v>Taip nebuvo nutikę per paskutinius keletą mėn.</c:v>
                </c:pt>
                <c:pt idx="1">
                  <c:v>Tik vieną ar du kartus</c:v>
                </c:pt>
                <c:pt idx="2">
                  <c:v>2 ar 3 kartus per mėnesį</c:v>
                </c:pt>
                <c:pt idx="3">
                  <c:v>Maždaug kartą per savaitę</c:v>
                </c:pt>
                <c:pt idx="4">
                  <c:v>Keletą kartų per savaitę</c:v>
                </c:pt>
              </c:strCache>
            </c:strRef>
          </c:cat>
          <c:val>
            <c:numRef>
              <c:f>Lapas1!$C$54:$C$58</c:f>
              <c:numCache>
                <c:formatCode>General</c:formatCode>
                <c:ptCount val="5"/>
                <c:pt idx="0">
                  <c:v>89.1</c:v>
                </c:pt>
                <c:pt idx="1">
                  <c:v>8.6999999999999993</c:v>
                </c:pt>
                <c:pt idx="2">
                  <c:v>0</c:v>
                </c:pt>
                <c:pt idx="3">
                  <c:v>2.2000000000000002</c:v>
                </c:pt>
                <c:pt idx="4">
                  <c:v>0</c:v>
                </c:pt>
              </c:numCache>
            </c:numRef>
          </c:val>
          <c:extLst>
            <c:ext xmlns:c16="http://schemas.microsoft.com/office/drawing/2014/chart" uri="{C3380CC4-5D6E-409C-BE32-E72D297353CC}">
              <c16:uniqueId val="{00000000-8CFA-4BC7-8D38-0AEEB300D0EF}"/>
            </c:ext>
          </c:extLst>
        </c:ser>
        <c:ser>
          <c:idx val="1"/>
          <c:order val="1"/>
          <c:tx>
            <c:strRef>
              <c:f>Lapas1!$D$53</c:f>
              <c:strCache>
                <c:ptCount val="1"/>
                <c:pt idx="0">
                  <c:v>Mergaitė</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Lapas1!$B$54:$B$58</c:f>
              <c:strCache>
                <c:ptCount val="5"/>
                <c:pt idx="0">
                  <c:v>Taip nebuvo nutikę per paskutinius keletą mėn.</c:v>
                </c:pt>
                <c:pt idx="1">
                  <c:v>Tik vieną ar du kartus</c:v>
                </c:pt>
                <c:pt idx="2">
                  <c:v>2 ar 3 kartus per mėnesį</c:v>
                </c:pt>
                <c:pt idx="3">
                  <c:v>Maždaug kartą per savaitę</c:v>
                </c:pt>
                <c:pt idx="4">
                  <c:v>Keletą kartų per savaitę</c:v>
                </c:pt>
              </c:strCache>
            </c:strRef>
          </c:cat>
          <c:val>
            <c:numRef>
              <c:f>Lapas1!$D$54:$D$58</c:f>
              <c:numCache>
                <c:formatCode>General</c:formatCode>
                <c:ptCount val="5"/>
                <c:pt idx="0">
                  <c:v>97.8</c:v>
                </c:pt>
                <c:pt idx="1">
                  <c:v>2.2000000000000002</c:v>
                </c:pt>
                <c:pt idx="2">
                  <c:v>0</c:v>
                </c:pt>
                <c:pt idx="3">
                  <c:v>0</c:v>
                </c:pt>
                <c:pt idx="4">
                  <c:v>0</c:v>
                </c:pt>
              </c:numCache>
            </c:numRef>
          </c:val>
          <c:extLst>
            <c:ext xmlns:c16="http://schemas.microsoft.com/office/drawing/2014/chart" uri="{C3380CC4-5D6E-409C-BE32-E72D297353CC}">
              <c16:uniqueId val="{00000001-8CFA-4BC7-8D38-0AEEB300D0EF}"/>
            </c:ext>
          </c:extLst>
        </c:ser>
        <c:dLbls>
          <c:showLegendKey val="0"/>
          <c:showVal val="0"/>
          <c:showCatName val="0"/>
          <c:showSerName val="0"/>
          <c:showPercent val="0"/>
          <c:showBubbleSize val="0"/>
        </c:dLbls>
        <c:gapWidth val="150"/>
        <c:axId val="89069056"/>
        <c:axId val="89070592"/>
      </c:barChart>
      <c:catAx>
        <c:axId val="89069056"/>
        <c:scaling>
          <c:orientation val="minMax"/>
        </c:scaling>
        <c:delete val="0"/>
        <c:axPos val="l"/>
        <c:numFmt formatCode="General" sourceLinked="0"/>
        <c:majorTickMark val="out"/>
        <c:minorTickMark val="none"/>
        <c:tickLblPos val="nextTo"/>
        <c:txPr>
          <a:bodyPr/>
          <a:lstStyle/>
          <a:p>
            <a:pPr>
              <a:defRPr sz="2000"/>
            </a:pPr>
            <a:endParaRPr lang="lt-LT"/>
          </a:p>
        </c:txPr>
        <c:crossAx val="89070592"/>
        <c:crosses val="autoZero"/>
        <c:auto val="1"/>
        <c:lblAlgn val="ctr"/>
        <c:lblOffset val="100"/>
        <c:noMultiLvlLbl val="0"/>
      </c:catAx>
      <c:valAx>
        <c:axId val="89070592"/>
        <c:scaling>
          <c:orientation val="minMax"/>
        </c:scaling>
        <c:delete val="0"/>
        <c:axPos val="b"/>
        <c:majorGridlines/>
        <c:numFmt formatCode="General" sourceLinked="1"/>
        <c:majorTickMark val="out"/>
        <c:minorTickMark val="none"/>
        <c:tickLblPos val="nextTo"/>
        <c:txPr>
          <a:bodyPr/>
          <a:lstStyle/>
          <a:p>
            <a:pPr>
              <a:defRPr sz="2000"/>
            </a:pPr>
            <a:endParaRPr lang="lt-LT"/>
          </a:p>
        </c:txPr>
        <c:crossAx val="89069056"/>
        <c:crosses val="autoZero"/>
        <c:crossBetween val="between"/>
      </c:valAx>
    </c:plotArea>
    <c:legend>
      <c:legendPos val="r"/>
      <c:overlay val="0"/>
      <c:txPr>
        <a:bodyPr/>
        <a:lstStyle/>
        <a:p>
          <a:pPr>
            <a:defRPr sz="2400"/>
          </a:pPr>
          <a:endParaRPr lang="lt-LT"/>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Lapas1!$C$60</c:f>
              <c:strCache>
                <c:ptCount val="1"/>
                <c:pt idx="0">
                  <c:v>Berniukas</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Lapas1!$B$61:$B$65</c:f>
              <c:strCache>
                <c:ptCount val="5"/>
                <c:pt idx="0">
                  <c:v>Iš manęs nesityčiojo per paskutinius keletą mėn.</c:v>
                </c:pt>
                <c:pt idx="1">
                  <c:v>Tai truko vieną - dvi savaites</c:v>
                </c:pt>
                <c:pt idx="2">
                  <c:v>Tai truko maždaug apie mėnesį</c:v>
                </c:pt>
                <c:pt idx="3">
                  <c:v>Tai truko maždaug apie 6 mėn.</c:v>
                </c:pt>
                <c:pt idx="4">
                  <c:v>Tai truko keletą metų</c:v>
                </c:pt>
              </c:strCache>
            </c:strRef>
          </c:cat>
          <c:val>
            <c:numRef>
              <c:f>Lapas1!$C$61:$C$65</c:f>
              <c:numCache>
                <c:formatCode>General</c:formatCode>
                <c:ptCount val="5"/>
                <c:pt idx="0">
                  <c:v>2</c:v>
                </c:pt>
                <c:pt idx="1">
                  <c:v>1</c:v>
                </c:pt>
                <c:pt idx="2">
                  <c:v>0</c:v>
                </c:pt>
                <c:pt idx="3">
                  <c:v>0</c:v>
                </c:pt>
                <c:pt idx="4">
                  <c:v>1</c:v>
                </c:pt>
              </c:numCache>
            </c:numRef>
          </c:val>
          <c:extLst>
            <c:ext xmlns:c16="http://schemas.microsoft.com/office/drawing/2014/chart" uri="{C3380CC4-5D6E-409C-BE32-E72D297353CC}">
              <c16:uniqueId val="{00000000-953C-40A2-8ABC-B5B6C46E34D4}"/>
            </c:ext>
          </c:extLst>
        </c:ser>
        <c:ser>
          <c:idx val="1"/>
          <c:order val="1"/>
          <c:tx>
            <c:strRef>
              <c:f>Lapas1!$D$60</c:f>
              <c:strCache>
                <c:ptCount val="1"/>
                <c:pt idx="0">
                  <c:v>Mergaitė</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Lapas1!$B$61:$B$65</c:f>
              <c:strCache>
                <c:ptCount val="5"/>
                <c:pt idx="0">
                  <c:v>Iš manęs nesityčiojo per paskutinius keletą mėn.</c:v>
                </c:pt>
                <c:pt idx="1">
                  <c:v>Tai truko vieną - dvi savaites</c:v>
                </c:pt>
                <c:pt idx="2">
                  <c:v>Tai truko maždaug apie mėnesį</c:v>
                </c:pt>
                <c:pt idx="3">
                  <c:v>Tai truko maždaug apie 6 mėn.</c:v>
                </c:pt>
                <c:pt idx="4">
                  <c:v>Tai truko keletą metų</c:v>
                </c:pt>
              </c:strCache>
            </c:strRef>
          </c:cat>
          <c:val>
            <c:numRef>
              <c:f>Lapas1!$D$61:$D$65</c:f>
              <c:numCache>
                <c:formatCode>General</c:formatCode>
                <c:ptCount val="5"/>
                <c:pt idx="0">
                  <c:v>0</c:v>
                </c:pt>
                <c:pt idx="1">
                  <c:v>0</c:v>
                </c:pt>
                <c:pt idx="2">
                  <c:v>1</c:v>
                </c:pt>
                <c:pt idx="3">
                  <c:v>0</c:v>
                </c:pt>
                <c:pt idx="4">
                  <c:v>0</c:v>
                </c:pt>
              </c:numCache>
            </c:numRef>
          </c:val>
          <c:extLst>
            <c:ext xmlns:c16="http://schemas.microsoft.com/office/drawing/2014/chart" uri="{C3380CC4-5D6E-409C-BE32-E72D297353CC}">
              <c16:uniqueId val="{00000001-953C-40A2-8ABC-B5B6C46E34D4}"/>
            </c:ext>
          </c:extLst>
        </c:ser>
        <c:dLbls>
          <c:showLegendKey val="0"/>
          <c:showVal val="0"/>
          <c:showCatName val="0"/>
          <c:showSerName val="0"/>
          <c:showPercent val="0"/>
          <c:showBubbleSize val="0"/>
        </c:dLbls>
        <c:gapWidth val="150"/>
        <c:axId val="89101440"/>
        <c:axId val="89102976"/>
      </c:barChart>
      <c:catAx>
        <c:axId val="89101440"/>
        <c:scaling>
          <c:orientation val="minMax"/>
        </c:scaling>
        <c:delete val="0"/>
        <c:axPos val="l"/>
        <c:numFmt formatCode="General" sourceLinked="0"/>
        <c:majorTickMark val="out"/>
        <c:minorTickMark val="none"/>
        <c:tickLblPos val="nextTo"/>
        <c:txPr>
          <a:bodyPr/>
          <a:lstStyle/>
          <a:p>
            <a:pPr>
              <a:defRPr sz="2000"/>
            </a:pPr>
            <a:endParaRPr lang="lt-LT"/>
          </a:p>
        </c:txPr>
        <c:crossAx val="89102976"/>
        <c:crosses val="autoZero"/>
        <c:auto val="1"/>
        <c:lblAlgn val="ctr"/>
        <c:lblOffset val="100"/>
        <c:noMultiLvlLbl val="0"/>
      </c:catAx>
      <c:valAx>
        <c:axId val="89102976"/>
        <c:scaling>
          <c:orientation val="minMax"/>
        </c:scaling>
        <c:delete val="0"/>
        <c:axPos val="b"/>
        <c:majorGridlines/>
        <c:numFmt formatCode="General" sourceLinked="1"/>
        <c:majorTickMark val="out"/>
        <c:minorTickMark val="none"/>
        <c:tickLblPos val="nextTo"/>
        <c:txPr>
          <a:bodyPr/>
          <a:lstStyle/>
          <a:p>
            <a:pPr>
              <a:defRPr sz="2000"/>
            </a:pPr>
            <a:endParaRPr lang="lt-LT"/>
          </a:p>
        </c:txPr>
        <c:crossAx val="89101440"/>
        <c:crosses val="autoZero"/>
        <c:crossBetween val="between"/>
      </c:valAx>
    </c:plotArea>
    <c:legend>
      <c:legendPos val="r"/>
      <c:overlay val="0"/>
      <c:txPr>
        <a:bodyPr/>
        <a:lstStyle/>
        <a:p>
          <a:pPr>
            <a:defRPr sz="2400"/>
          </a:pPr>
          <a:endParaRPr lang="lt-LT"/>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Lapas1!$C$68</c:f>
              <c:strCache>
                <c:ptCount val="1"/>
                <c:pt idx="0">
                  <c:v>Berniukas</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Lapas1!$B$69:$B$74</c:f>
              <c:strCache>
                <c:ptCount val="6"/>
                <c:pt idx="0">
                  <c:v>Savi klasės auklėtojui</c:v>
                </c:pt>
                <c:pt idx="1">
                  <c:v>Kitam suaugusiam mokykloje</c:v>
                </c:pt>
                <c:pt idx="2">
                  <c:v>Savo tėvams/globėjams</c:v>
                </c:pt>
                <c:pt idx="3">
                  <c:v>Savo broluiams ar seserims </c:v>
                </c:pt>
                <c:pt idx="4">
                  <c:v>Savo draugui</c:v>
                </c:pt>
                <c:pt idx="5">
                  <c:v>Kokiam nors kitam žmogui</c:v>
                </c:pt>
              </c:strCache>
            </c:strRef>
          </c:cat>
          <c:val>
            <c:numRef>
              <c:f>Lapas1!$C$69:$C$74</c:f>
              <c:numCache>
                <c:formatCode>General</c:formatCode>
                <c:ptCount val="6"/>
                <c:pt idx="0">
                  <c:v>0</c:v>
                </c:pt>
                <c:pt idx="1">
                  <c:v>0</c:v>
                </c:pt>
                <c:pt idx="2">
                  <c:v>2</c:v>
                </c:pt>
                <c:pt idx="3">
                  <c:v>0</c:v>
                </c:pt>
                <c:pt idx="4">
                  <c:v>0</c:v>
                </c:pt>
                <c:pt idx="5">
                  <c:v>1</c:v>
                </c:pt>
              </c:numCache>
            </c:numRef>
          </c:val>
          <c:extLst>
            <c:ext xmlns:c16="http://schemas.microsoft.com/office/drawing/2014/chart" uri="{C3380CC4-5D6E-409C-BE32-E72D297353CC}">
              <c16:uniqueId val="{00000000-1E10-4355-8FE3-05A7B27B68BF}"/>
            </c:ext>
          </c:extLst>
        </c:ser>
        <c:ser>
          <c:idx val="1"/>
          <c:order val="1"/>
          <c:tx>
            <c:strRef>
              <c:f>Lapas1!$D$68</c:f>
              <c:strCache>
                <c:ptCount val="1"/>
                <c:pt idx="0">
                  <c:v>Mergaitė</c:v>
                </c:pt>
              </c:strCache>
            </c:strRef>
          </c:tx>
          <c:invertIfNegative val="0"/>
          <c:cat>
            <c:strRef>
              <c:f>Lapas1!$B$69:$B$74</c:f>
              <c:strCache>
                <c:ptCount val="6"/>
                <c:pt idx="0">
                  <c:v>Savi klasės auklėtojui</c:v>
                </c:pt>
                <c:pt idx="1">
                  <c:v>Kitam suaugusiam mokykloje</c:v>
                </c:pt>
                <c:pt idx="2">
                  <c:v>Savo tėvams/globėjams</c:v>
                </c:pt>
                <c:pt idx="3">
                  <c:v>Savo broluiams ar seserims </c:v>
                </c:pt>
                <c:pt idx="4">
                  <c:v>Savo draugui</c:v>
                </c:pt>
                <c:pt idx="5">
                  <c:v>Kokiam nors kitam žmogui</c:v>
                </c:pt>
              </c:strCache>
            </c:strRef>
          </c:cat>
          <c:val>
            <c:numRef>
              <c:f>Lapas1!$D$69:$D$74</c:f>
              <c:numCache>
                <c:formatCode>General</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1-1E10-4355-8FE3-05A7B27B68BF}"/>
            </c:ext>
          </c:extLst>
        </c:ser>
        <c:dLbls>
          <c:showLegendKey val="0"/>
          <c:showVal val="0"/>
          <c:showCatName val="0"/>
          <c:showSerName val="0"/>
          <c:showPercent val="0"/>
          <c:showBubbleSize val="0"/>
        </c:dLbls>
        <c:gapWidth val="150"/>
        <c:axId val="89223552"/>
        <c:axId val="89225088"/>
      </c:barChart>
      <c:catAx>
        <c:axId val="89223552"/>
        <c:scaling>
          <c:orientation val="minMax"/>
        </c:scaling>
        <c:delete val="0"/>
        <c:axPos val="l"/>
        <c:numFmt formatCode="General" sourceLinked="0"/>
        <c:majorTickMark val="out"/>
        <c:minorTickMark val="none"/>
        <c:tickLblPos val="nextTo"/>
        <c:txPr>
          <a:bodyPr/>
          <a:lstStyle/>
          <a:p>
            <a:pPr>
              <a:defRPr sz="2000"/>
            </a:pPr>
            <a:endParaRPr lang="lt-LT"/>
          </a:p>
        </c:txPr>
        <c:crossAx val="89225088"/>
        <c:crosses val="autoZero"/>
        <c:auto val="1"/>
        <c:lblAlgn val="ctr"/>
        <c:lblOffset val="100"/>
        <c:noMultiLvlLbl val="0"/>
      </c:catAx>
      <c:valAx>
        <c:axId val="89225088"/>
        <c:scaling>
          <c:orientation val="minMax"/>
        </c:scaling>
        <c:delete val="0"/>
        <c:axPos val="b"/>
        <c:majorGridlines/>
        <c:numFmt formatCode="General" sourceLinked="1"/>
        <c:majorTickMark val="out"/>
        <c:minorTickMark val="none"/>
        <c:tickLblPos val="nextTo"/>
        <c:txPr>
          <a:bodyPr/>
          <a:lstStyle/>
          <a:p>
            <a:pPr>
              <a:defRPr sz="2000"/>
            </a:pPr>
            <a:endParaRPr lang="lt-LT"/>
          </a:p>
        </c:txPr>
        <c:crossAx val="89223552"/>
        <c:crosses val="autoZero"/>
        <c:crossBetween val="between"/>
      </c:valAx>
    </c:plotArea>
    <c:legend>
      <c:legendPos val="r"/>
      <c:overlay val="0"/>
      <c:txPr>
        <a:bodyPr/>
        <a:lstStyle/>
        <a:p>
          <a:pPr>
            <a:defRPr sz="2400"/>
          </a:pPr>
          <a:endParaRPr lang="lt-LT"/>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Lapas1!$C$76</c:f>
              <c:strCache>
                <c:ptCount val="1"/>
                <c:pt idx="0">
                  <c:v>Berniukas</c:v>
                </c:pt>
              </c:strCache>
            </c:strRef>
          </c:tx>
          <c:invertIfNegative val="0"/>
          <c:dLbls>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Lapas1!$B$77:$B$82</c:f>
              <c:strCache>
                <c:ptCount val="6"/>
                <c:pt idx="0">
                  <c:v>Taip</c:v>
                </c:pt>
                <c:pt idx="1">
                  <c:v>Taip, galbūt</c:v>
                </c:pt>
                <c:pt idx="2">
                  <c:v>Aš nežinau</c:v>
                </c:pt>
                <c:pt idx="3">
                  <c:v>Ne, aš taip nemanau</c:v>
                </c:pt>
                <c:pt idx="4">
                  <c:v>Ne</c:v>
                </c:pt>
                <c:pt idx="5">
                  <c:v>Tikrai ne</c:v>
                </c:pt>
              </c:strCache>
            </c:strRef>
          </c:cat>
          <c:val>
            <c:numRef>
              <c:f>Lapas1!$C$77:$C$82</c:f>
              <c:numCache>
                <c:formatCode>General</c:formatCode>
                <c:ptCount val="6"/>
                <c:pt idx="0">
                  <c:v>1</c:v>
                </c:pt>
                <c:pt idx="1">
                  <c:v>4</c:v>
                </c:pt>
                <c:pt idx="2">
                  <c:v>4</c:v>
                </c:pt>
                <c:pt idx="3">
                  <c:v>3</c:v>
                </c:pt>
                <c:pt idx="4">
                  <c:v>10</c:v>
                </c:pt>
                <c:pt idx="5">
                  <c:v>24</c:v>
                </c:pt>
              </c:numCache>
            </c:numRef>
          </c:val>
          <c:extLst>
            <c:ext xmlns:c16="http://schemas.microsoft.com/office/drawing/2014/chart" uri="{C3380CC4-5D6E-409C-BE32-E72D297353CC}">
              <c16:uniqueId val="{00000000-2159-468B-B5AA-50AD1CE8E7E0}"/>
            </c:ext>
          </c:extLst>
        </c:ser>
        <c:ser>
          <c:idx val="1"/>
          <c:order val="1"/>
          <c:tx>
            <c:strRef>
              <c:f>Lapas1!$D$76</c:f>
              <c:strCache>
                <c:ptCount val="1"/>
                <c:pt idx="0">
                  <c:v>Mergaitė</c:v>
                </c:pt>
              </c:strCache>
            </c:strRef>
          </c:tx>
          <c:invertIfNegative val="0"/>
          <c:dLbls>
            <c:dLbl>
              <c:idx val="1"/>
              <c:layout>
                <c:manualLayout>
                  <c:x val="7.593014426727410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159-468B-B5AA-50AD1CE8E7E0}"/>
                </c:ext>
              </c:extLst>
            </c:dLbl>
            <c:dLbl>
              <c:idx val="4"/>
              <c:layout>
                <c:manualLayout>
                  <c:x val="1.8223234624145674E-2"/>
                  <c:y val="-1.55591588008176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159-468B-B5AA-50AD1CE8E7E0}"/>
                </c:ext>
              </c:extLst>
            </c:dLbl>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Lapas1!$B$77:$B$82</c:f>
              <c:strCache>
                <c:ptCount val="6"/>
                <c:pt idx="0">
                  <c:v>Taip</c:v>
                </c:pt>
                <c:pt idx="1">
                  <c:v>Taip, galbūt</c:v>
                </c:pt>
                <c:pt idx="2">
                  <c:v>Aš nežinau</c:v>
                </c:pt>
                <c:pt idx="3">
                  <c:v>Ne, aš taip nemanau</c:v>
                </c:pt>
                <c:pt idx="4">
                  <c:v>Ne</c:v>
                </c:pt>
                <c:pt idx="5">
                  <c:v>Tikrai ne</c:v>
                </c:pt>
              </c:strCache>
            </c:strRef>
          </c:cat>
          <c:val>
            <c:numRef>
              <c:f>Lapas1!$D$77:$D$82</c:f>
              <c:numCache>
                <c:formatCode>General</c:formatCode>
                <c:ptCount val="6"/>
                <c:pt idx="0">
                  <c:v>2</c:v>
                </c:pt>
                <c:pt idx="1">
                  <c:v>2</c:v>
                </c:pt>
                <c:pt idx="2">
                  <c:v>6</c:v>
                </c:pt>
                <c:pt idx="3">
                  <c:v>4</c:v>
                </c:pt>
                <c:pt idx="4">
                  <c:v>7</c:v>
                </c:pt>
                <c:pt idx="5">
                  <c:v>24</c:v>
                </c:pt>
              </c:numCache>
            </c:numRef>
          </c:val>
          <c:extLst>
            <c:ext xmlns:c16="http://schemas.microsoft.com/office/drawing/2014/chart" uri="{C3380CC4-5D6E-409C-BE32-E72D297353CC}">
              <c16:uniqueId val="{00000003-2159-468B-B5AA-50AD1CE8E7E0}"/>
            </c:ext>
          </c:extLst>
        </c:ser>
        <c:dLbls>
          <c:showLegendKey val="0"/>
          <c:showVal val="0"/>
          <c:showCatName val="0"/>
          <c:showSerName val="0"/>
          <c:showPercent val="0"/>
          <c:showBubbleSize val="0"/>
        </c:dLbls>
        <c:gapWidth val="150"/>
        <c:shape val="box"/>
        <c:axId val="162070528"/>
        <c:axId val="162072064"/>
        <c:axId val="0"/>
      </c:bar3DChart>
      <c:catAx>
        <c:axId val="162070528"/>
        <c:scaling>
          <c:orientation val="minMax"/>
        </c:scaling>
        <c:delete val="0"/>
        <c:axPos val="b"/>
        <c:numFmt formatCode="General" sourceLinked="0"/>
        <c:majorTickMark val="out"/>
        <c:minorTickMark val="none"/>
        <c:tickLblPos val="nextTo"/>
        <c:txPr>
          <a:bodyPr/>
          <a:lstStyle/>
          <a:p>
            <a:pPr>
              <a:defRPr sz="2400"/>
            </a:pPr>
            <a:endParaRPr lang="lt-LT"/>
          </a:p>
        </c:txPr>
        <c:crossAx val="162072064"/>
        <c:crosses val="autoZero"/>
        <c:auto val="1"/>
        <c:lblAlgn val="ctr"/>
        <c:lblOffset val="100"/>
        <c:noMultiLvlLbl val="0"/>
      </c:catAx>
      <c:valAx>
        <c:axId val="162072064"/>
        <c:scaling>
          <c:orientation val="minMax"/>
        </c:scaling>
        <c:delete val="0"/>
        <c:axPos val="l"/>
        <c:majorGridlines/>
        <c:numFmt formatCode="General" sourceLinked="1"/>
        <c:majorTickMark val="out"/>
        <c:minorTickMark val="none"/>
        <c:tickLblPos val="nextTo"/>
        <c:txPr>
          <a:bodyPr/>
          <a:lstStyle/>
          <a:p>
            <a:pPr>
              <a:defRPr sz="2400"/>
            </a:pPr>
            <a:endParaRPr lang="lt-LT"/>
          </a:p>
        </c:txPr>
        <c:crossAx val="162070528"/>
        <c:crosses val="autoZero"/>
        <c:crossBetween val="between"/>
      </c:valAx>
    </c:plotArea>
    <c:legend>
      <c:legendPos val="r"/>
      <c:overlay val="0"/>
      <c:txPr>
        <a:bodyPr/>
        <a:lstStyle/>
        <a:p>
          <a:pPr>
            <a:defRPr sz="2400"/>
          </a:pPr>
          <a:endParaRPr lang="lt-LT"/>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8FE384-3DA1-4D11-8E0D-95815380C483}" type="datetimeFigureOut">
              <a:rPr lang="lt-LT" smtClean="0"/>
              <a:t>2021-01-31</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7FE18C-5685-44C4-89C4-AE76BE2452E2}" type="slidenum">
              <a:rPr lang="lt-LT" smtClean="0"/>
              <a:t>‹#›</a:t>
            </a:fld>
            <a:endParaRPr lang="lt-LT"/>
          </a:p>
        </p:txBody>
      </p:sp>
    </p:spTree>
    <p:extLst>
      <p:ext uri="{BB962C8B-B14F-4D97-AF65-F5344CB8AC3E}">
        <p14:creationId xmlns:p14="http://schemas.microsoft.com/office/powerpoint/2010/main" val="1377147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6A893727-AD11-4436-A9B2-EFC585B3DCDD}" type="datetimeFigureOut">
              <a:rPr lang="lt-LT" smtClean="0"/>
              <a:t>2021-01-31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2940470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6A893727-AD11-4436-A9B2-EFC585B3DCDD}" type="datetimeFigureOut">
              <a:rPr lang="lt-LT" smtClean="0"/>
              <a:t>2021-01-31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773020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6A893727-AD11-4436-A9B2-EFC585B3DCDD}" type="datetimeFigureOut">
              <a:rPr lang="lt-LT" smtClean="0"/>
              <a:t>2021-01-31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347400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6A893727-AD11-4436-A9B2-EFC585B3DCDD}" type="datetimeFigureOut">
              <a:rPr lang="lt-LT" smtClean="0"/>
              <a:t>2021-01-31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393675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6A893727-AD11-4436-A9B2-EFC585B3DCDD}" type="datetimeFigureOut">
              <a:rPr lang="lt-LT" smtClean="0"/>
              <a:t>2021-01-31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319511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6A893727-AD11-4436-A9B2-EFC585B3DCDD}" type="datetimeFigureOut">
              <a:rPr lang="lt-LT" smtClean="0"/>
              <a:t>2021-01-31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169066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6A893727-AD11-4436-A9B2-EFC585B3DCDD}" type="datetimeFigureOut">
              <a:rPr lang="lt-LT" smtClean="0"/>
              <a:t>2021-01-31</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3298347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6A893727-AD11-4436-A9B2-EFC585B3DCDD}" type="datetimeFigureOut">
              <a:rPr lang="lt-LT" smtClean="0"/>
              <a:t>2021-01-31</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331873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6A893727-AD11-4436-A9B2-EFC585B3DCDD}" type="datetimeFigureOut">
              <a:rPr lang="lt-LT" smtClean="0"/>
              <a:t>2021-01-31</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278131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6A893727-AD11-4436-A9B2-EFC585B3DCDD}" type="datetimeFigureOut">
              <a:rPr lang="lt-LT" smtClean="0"/>
              <a:t>2021-01-31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24206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6A893727-AD11-4436-A9B2-EFC585B3DCDD}" type="datetimeFigureOut">
              <a:rPr lang="lt-LT" smtClean="0"/>
              <a:t>2021-01-31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DE1D745-ABB1-4D37-B623-3F3B8CB14CED}" type="slidenum">
              <a:rPr lang="lt-LT" smtClean="0"/>
              <a:t>‹#›</a:t>
            </a:fld>
            <a:endParaRPr lang="lt-LT"/>
          </a:p>
        </p:txBody>
      </p:sp>
    </p:spTree>
    <p:extLst>
      <p:ext uri="{BB962C8B-B14F-4D97-AF65-F5344CB8AC3E}">
        <p14:creationId xmlns:p14="http://schemas.microsoft.com/office/powerpoint/2010/main" val="11175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3727-AD11-4436-A9B2-EFC585B3DCDD}" type="datetimeFigureOut">
              <a:rPr lang="lt-LT" smtClean="0"/>
              <a:t>2021-01-31</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1D745-ABB1-4D37-B623-3F3B8CB14CED}" type="slidenum">
              <a:rPr lang="lt-LT" smtClean="0"/>
              <a:t>‹#›</a:t>
            </a:fld>
            <a:endParaRPr lang="lt-LT"/>
          </a:p>
        </p:txBody>
      </p:sp>
    </p:spTree>
    <p:extLst>
      <p:ext uri="{BB962C8B-B14F-4D97-AF65-F5344CB8AC3E}">
        <p14:creationId xmlns:p14="http://schemas.microsoft.com/office/powerpoint/2010/main" val="941175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51520" y="332656"/>
            <a:ext cx="8712968" cy="4536504"/>
          </a:xfrm>
        </p:spPr>
        <p:txBody>
          <a:bodyPr>
            <a:normAutofit fontScale="90000"/>
          </a:bodyPr>
          <a:lstStyle/>
          <a:p>
            <a:pPr>
              <a:spcBef>
                <a:spcPct val="20000"/>
              </a:spcBef>
            </a:pPr>
            <a:r>
              <a:rPr kumimoji="1" lang="lt-LT" b="1" dirty="0" smtClean="0">
                <a:solidFill>
                  <a:schemeClr val="tx2"/>
                </a:solidFill>
                <a:latin typeface="Arial" charset="0"/>
              </a:rPr>
              <a:t>Kalvarijos sav. Jungėnų pagrindinė</a:t>
            </a:r>
            <a:br>
              <a:rPr kumimoji="1" lang="lt-LT" b="1" dirty="0" smtClean="0">
                <a:solidFill>
                  <a:schemeClr val="tx2"/>
                </a:solidFill>
                <a:latin typeface="Arial" charset="0"/>
              </a:rPr>
            </a:br>
            <a:r>
              <a:rPr kumimoji="1" lang="lt-LT" b="1" dirty="0" smtClean="0">
                <a:solidFill>
                  <a:schemeClr val="tx2"/>
                </a:solidFill>
                <a:latin typeface="Arial" charset="0"/>
              </a:rPr>
              <a:t>mokykla</a:t>
            </a:r>
            <a:r>
              <a:rPr kumimoji="1" lang="nb-NO" b="1" dirty="0" smtClean="0">
                <a:solidFill>
                  <a:schemeClr val="tx2"/>
                </a:solidFill>
                <a:latin typeface="Arial" charset="0"/>
              </a:rPr>
              <a:t/>
            </a:r>
            <a:br>
              <a:rPr kumimoji="1" lang="nb-NO" b="1" dirty="0" smtClean="0">
                <a:solidFill>
                  <a:schemeClr val="tx2"/>
                </a:solidFill>
                <a:latin typeface="Arial" charset="0"/>
              </a:rPr>
            </a:br>
            <a:r>
              <a:rPr lang="lt-LT" b="1" dirty="0" smtClean="0"/>
              <a:t/>
            </a:r>
            <a:br>
              <a:rPr lang="lt-LT" b="1" dirty="0" smtClean="0"/>
            </a:br>
            <a:r>
              <a:rPr kumimoji="1" lang="nb-NO" altLang="lt-LT" b="1" dirty="0" smtClean="0">
                <a:solidFill>
                  <a:schemeClr val="tx2"/>
                </a:solidFill>
                <a:latin typeface="Arial" charset="0"/>
              </a:rPr>
              <a:t>Olweus </a:t>
            </a:r>
            <a:r>
              <a:rPr kumimoji="1" lang="lt-LT" altLang="lt-LT" b="1" dirty="0" smtClean="0">
                <a:solidFill>
                  <a:schemeClr val="tx2"/>
                </a:solidFill>
                <a:latin typeface="Arial" charset="0"/>
              </a:rPr>
              <a:t>mokinių apklausa</a:t>
            </a:r>
            <a:r>
              <a:rPr kumimoji="1" lang="nb-NO" altLang="lt-LT" b="1" dirty="0" smtClean="0">
                <a:solidFill>
                  <a:schemeClr val="tx2"/>
                </a:solidFill>
                <a:latin typeface="Arial" charset="0"/>
              </a:rPr>
              <a:t> </a:t>
            </a:r>
            <a:br>
              <a:rPr kumimoji="1" lang="nb-NO" altLang="lt-LT" b="1" dirty="0" smtClean="0">
                <a:solidFill>
                  <a:schemeClr val="tx2"/>
                </a:solidFill>
                <a:latin typeface="Arial" charset="0"/>
              </a:rPr>
            </a:br>
            <a:r>
              <a:rPr kumimoji="1" lang="nb-NO" altLang="lt-LT" b="1" dirty="0" smtClean="0">
                <a:solidFill>
                  <a:schemeClr val="tx2"/>
                </a:solidFill>
                <a:latin typeface="Arial" charset="0"/>
              </a:rPr>
              <a:t>201</a:t>
            </a:r>
            <a:r>
              <a:rPr kumimoji="1" lang="lt-LT" altLang="lt-LT" b="1" dirty="0" smtClean="0">
                <a:solidFill>
                  <a:schemeClr val="tx2"/>
                </a:solidFill>
                <a:latin typeface="Arial" charset="0"/>
              </a:rPr>
              <a:t>9 lapkričio mėn.</a:t>
            </a:r>
            <a:r>
              <a:rPr kumimoji="1" lang="nb-NO" altLang="lt-LT" b="1" dirty="0" smtClean="0">
                <a:solidFill>
                  <a:schemeClr val="tx2"/>
                </a:solidFill>
                <a:latin typeface="Arial" charset="0"/>
              </a:rPr>
              <a:t/>
            </a:r>
            <a:br>
              <a:rPr kumimoji="1" lang="nb-NO" altLang="lt-LT" b="1" dirty="0" smtClean="0">
                <a:solidFill>
                  <a:schemeClr val="tx2"/>
                </a:solidFill>
                <a:latin typeface="Arial" charset="0"/>
              </a:rPr>
            </a:br>
            <a:r>
              <a:rPr kumimoji="1" lang="lt-LT" altLang="lt-LT" b="1" dirty="0" smtClean="0">
                <a:solidFill>
                  <a:schemeClr val="tx2"/>
                </a:solidFill>
                <a:latin typeface="Arial" charset="0"/>
              </a:rPr>
              <a:t>3-10 </a:t>
            </a:r>
            <a:r>
              <a:rPr kumimoji="1" lang="lt-LT" altLang="lt-LT" b="1" dirty="0" err="1" smtClean="0">
                <a:solidFill>
                  <a:schemeClr val="tx2"/>
                </a:solidFill>
                <a:latin typeface="Arial" charset="0"/>
              </a:rPr>
              <a:t>kl</a:t>
            </a:r>
            <a:r>
              <a:rPr kumimoji="1" lang="lt-LT" altLang="lt-LT" b="1" dirty="0" smtClean="0">
                <a:solidFill>
                  <a:schemeClr val="tx2"/>
                </a:solidFill>
                <a:latin typeface="Arial" charset="0"/>
              </a:rPr>
              <a:t>.</a:t>
            </a:r>
            <a:endParaRPr lang="lt-LT" dirty="0">
              <a:solidFill>
                <a:schemeClr val="tx2"/>
              </a:solidFill>
            </a:endParaRPr>
          </a:p>
        </p:txBody>
      </p:sp>
      <p:sp>
        <p:nvSpPr>
          <p:cNvPr id="3" name="Antrinis pavadinimas 2"/>
          <p:cNvSpPr>
            <a:spLocks noGrp="1"/>
          </p:cNvSpPr>
          <p:nvPr>
            <p:ph type="subTitle" idx="1"/>
          </p:nvPr>
        </p:nvSpPr>
        <p:spPr>
          <a:xfrm>
            <a:off x="611560" y="4869160"/>
            <a:ext cx="8280920" cy="1008112"/>
          </a:xfrm>
        </p:spPr>
        <p:txBody>
          <a:bodyPr>
            <a:normAutofit fontScale="62500" lnSpcReduction="20000"/>
          </a:bodyPr>
          <a:lstStyle/>
          <a:p>
            <a:r>
              <a:rPr lang="lt-LT" dirty="0">
                <a:solidFill>
                  <a:schemeClr val="tx2"/>
                </a:solidFill>
              </a:rPr>
              <a:t>S</a:t>
            </a:r>
            <a:r>
              <a:rPr lang="lt-LT" dirty="0" smtClean="0">
                <a:solidFill>
                  <a:schemeClr val="tx2"/>
                </a:solidFill>
              </a:rPr>
              <a:t>ocialinė pedagogė</a:t>
            </a:r>
          </a:p>
          <a:p>
            <a:r>
              <a:rPr lang="lt-LT" dirty="0" smtClean="0">
                <a:solidFill>
                  <a:schemeClr val="tx2"/>
                </a:solidFill>
              </a:rPr>
              <a:t>Daiva </a:t>
            </a:r>
            <a:r>
              <a:rPr lang="lt-LT" dirty="0" err="1" smtClean="0">
                <a:solidFill>
                  <a:schemeClr val="tx2"/>
                </a:solidFill>
              </a:rPr>
              <a:t>Martimjanovienė</a:t>
            </a:r>
            <a:endParaRPr lang="lt-LT" dirty="0" smtClean="0">
              <a:solidFill>
                <a:schemeClr val="tx2"/>
              </a:solidFill>
            </a:endParaRPr>
          </a:p>
          <a:p>
            <a:r>
              <a:rPr lang="lt-LT" dirty="0" smtClean="0">
                <a:solidFill>
                  <a:schemeClr val="tx2"/>
                </a:solidFill>
              </a:rPr>
              <a:t>2020 </a:t>
            </a:r>
          </a:p>
          <a:p>
            <a:endParaRPr lang="lt-LT" dirty="0"/>
          </a:p>
        </p:txBody>
      </p:sp>
    </p:spTree>
    <p:extLst>
      <p:ext uri="{BB962C8B-B14F-4D97-AF65-F5344CB8AC3E}">
        <p14:creationId xmlns:p14="http://schemas.microsoft.com/office/powerpoint/2010/main" val="756550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116632"/>
            <a:ext cx="8280920" cy="864096"/>
          </a:xfrm>
        </p:spPr>
        <p:txBody>
          <a:bodyPr>
            <a:normAutofit/>
          </a:bodyPr>
          <a:lstStyle/>
          <a:p>
            <a:r>
              <a:rPr lang="lt-LT" altLang="lt-LT" sz="3200" b="1" dirty="0">
                <a:latin typeface="Times New Roman" panose="02020603050405020304" pitchFamily="18" charset="0"/>
                <a:cs typeface="Times New Roman" panose="02020603050405020304" pitchFamily="18" charset="0"/>
              </a:rPr>
              <a:t>Kur mokiniai patyrė </a:t>
            </a:r>
            <a:r>
              <a:rPr lang="lt-LT" altLang="lt-LT" sz="3200" b="1" dirty="0" smtClean="0">
                <a:latin typeface="Times New Roman" panose="02020603050405020304" pitchFamily="18" charset="0"/>
                <a:cs typeface="Times New Roman" panose="02020603050405020304" pitchFamily="18" charset="0"/>
              </a:rPr>
              <a:t>patyčias, proc.?</a:t>
            </a:r>
            <a:endParaRPr lang="lt-LT" sz="3200" dirty="0">
              <a:latin typeface="Times New Roman" panose="02020603050405020304" pitchFamily="18" charset="0"/>
              <a:cs typeface="Times New Roman" panose="02020603050405020304" pitchFamily="18" charset="0"/>
            </a:endParaRP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191310130"/>
              </p:ext>
            </p:extLst>
          </p:nvPr>
        </p:nvGraphicFramePr>
        <p:xfrm>
          <a:off x="467544" y="836712"/>
          <a:ext cx="8435975" cy="56880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9287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200" b="1" dirty="0" smtClean="0"/>
              <a:t>Kiek kartų iš tavęs tyčiojosi mokykloje per paskutinius keletą mėnesių?</a:t>
            </a:r>
            <a:endParaRPr lang="lt-LT" sz="3200" b="1"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28755063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853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Autofit/>
          </a:bodyPr>
          <a:lstStyle/>
          <a:p>
            <a:r>
              <a:rPr lang="lt-LT" sz="3200" b="1" dirty="0" smtClean="0">
                <a:latin typeface="Times New Roman" panose="02020603050405020304" pitchFamily="18" charset="0"/>
                <a:cs typeface="Times New Roman" panose="02020603050405020304" pitchFamily="18" charset="0"/>
              </a:rPr>
              <a:t>Mane gąsdino ar vertė daryti dalykus, kurių aš nenorėjau</a:t>
            </a:r>
            <a:endParaRPr lang="lt-LT" sz="32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884202152"/>
              </p:ext>
            </p:extLst>
          </p:nvPr>
        </p:nvGraphicFramePr>
        <p:xfrm>
          <a:off x="467544" y="1340768"/>
          <a:ext cx="8229600" cy="5111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0555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rmAutofit/>
          </a:bodyPr>
          <a:lstStyle/>
          <a:p>
            <a:r>
              <a:rPr lang="lt-LT" sz="3200" b="1" dirty="0" smtClean="0">
                <a:latin typeface="Times New Roman" panose="02020603050405020304" pitchFamily="18" charset="0"/>
                <a:cs typeface="Times New Roman" panose="02020603050405020304" pitchFamily="18" charset="0"/>
              </a:rPr>
              <a:t>Kiek laiko iš tavęs buvo tyčiojamasi?</a:t>
            </a:r>
            <a:endParaRPr lang="lt-LT" sz="32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9875745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575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latin typeface="Times New Roman" panose="02020603050405020304" pitchFamily="18" charset="0"/>
                <a:cs typeface="Times New Roman" panose="02020603050405020304" pitchFamily="18" charset="0"/>
              </a:rPr>
              <a:t>Ar esi kam nors sakęs, kad per paskutinius keletą mėn. mokykloje iš tavęs buvo tyčiojamasi?</a:t>
            </a:r>
            <a:endParaRPr lang="lt-LT" sz="28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1539741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5799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Autofit/>
          </a:bodyPr>
          <a:lstStyle/>
          <a:p>
            <a:r>
              <a:rPr lang="lt-LT" sz="3200" b="1" dirty="0">
                <a:latin typeface="Times New Roman" panose="02020603050405020304" pitchFamily="18" charset="0"/>
                <a:cs typeface="Times New Roman" panose="02020603050405020304" pitchFamily="18" charset="0"/>
              </a:rPr>
              <a:t>Ar manai, kad galėtum prisidėti prie patyčių iš mokinio, kurio tu nemėgsti?</a:t>
            </a:r>
            <a:endParaRPr lang="lt-LT" sz="3200"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207388779"/>
              </p:ext>
            </p:extLst>
          </p:nvPr>
        </p:nvGraphicFramePr>
        <p:xfrm>
          <a:off x="457200" y="1484313"/>
          <a:ext cx="8362950" cy="4897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8283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altLang="lt-LT" sz="3200" b="1" dirty="0">
                <a:latin typeface="Times New Roman" panose="02020603050405020304" pitchFamily="18" charset="0"/>
                <a:cs typeface="Times New Roman" panose="02020603050405020304" pitchFamily="18" charset="0"/>
              </a:rPr>
              <a:t>Ar dažnai mokytojai </a:t>
            </a:r>
            <a:r>
              <a:rPr lang="lt-LT" altLang="lt-LT" sz="3200" b="1" dirty="0" smtClean="0">
                <a:latin typeface="Times New Roman" panose="02020603050405020304" pitchFamily="18" charset="0"/>
                <a:cs typeface="Times New Roman" panose="02020603050405020304" pitchFamily="18" charset="0"/>
              </a:rPr>
              <a:t>ar </a:t>
            </a:r>
            <a:r>
              <a:rPr lang="lt-LT" altLang="lt-LT" sz="3200" b="1" dirty="0">
                <a:latin typeface="Times New Roman" panose="02020603050405020304" pitchFamily="18" charset="0"/>
                <a:cs typeface="Times New Roman" panose="02020603050405020304" pitchFamily="18" charset="0"/>
              </a:rPr>
              <a:t>kiti suaugusieji</a:t>
            </a:r>
            <a:br>
              <a:rPr lang="lt-LT" altLang="lt-LT" sz="3200" b="1" dirty="0">
                <a:latin typeface="Times New Roman" panose="02020603050405020304" pitchFamily="18" charset="0"/>
                <a:cs typeface="Times New Roman" panose="02020603050405020304" pitchFamily="18" charset="0"/>
              </a:rPr>
            </a:br>
            <a:r>
              <a:rPr lang="lt-LT" altLang="lt-LT" sz="3200" b="1" dirty="0">
                <a:latin typeface="Times New Roman" panose="02020603050405020304" pitchFamily="18" charset="0"/>
                <a:cs typeface="Times New Roman" panose="02020603050405020304" pitchFamily="18" charset="0"/>
              </a:rPr>
              <a:t> mokykloje </a:t>
            </a:r>
            <a:r>
              <a:rPr lang="lt-LT" altLang="lt-LT" sz="3200" b="1" dirty="0" smtClean="0">
                <a:latin typeface="Times New Roman" panose="02020603050405020304" pitchFamily="18" charset="0"/>
                <a:cs typeface="Times New Roman" panose="02020603050405020304" pitchFamily="18" charset="0"/>
              </a:rPr>
              <a:t>bando </a:t>
            </a:r>
            <a:r>
              <a:rPr lang="lt-LT" altLang="lt-LT" sz="3200" b="1" dirty="0">
                <a:latin typeface="Times New Roman" panose="02020603050405020304" pitchFamily="18" charset="0"/>
                <a:cs typeface="Times New Roman" panose="02020603050405020304" pitchFamily="18" charset="0"/>
              </a:rPr>
              <a:t>sustabdyti patyčias?</a:t>
            </a:r>
            <a:endParaRPr lang="lt-LT" sz="3200"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400108933"/>
              </p:ext>
            </p:extLst>
          </p:nvPr>
        </p:nvGraphicFramePr>
        <p:xfrm>
          <a:off x="467544" y="16288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4419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200" b="1" dirty="0" smtClean="0">
                <a:latin typeface="Times New Roman" panose="02020603050405020304" pitchFamily="18" charset="0"/>
                <a:cs typeface="Times New Roman" panose="02020603050405020304" pitchFamily="18" charset="0"/>
              </a:rPr>
              <a:t>Ar dažnai tu bijai, kad kiti mokiniai iš tavęs tyčiosis?</a:t>
            </a:r>
            <a:endParaRPr lang="lt-LT" sz="32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894633083"/>
              </p:ext>
            </p:extLst>
          </p:nvPr>
        </p:nvGraphicFramePr>
        <p:xfrm>
          <a:off x="395536" y="1628800"/>
          <a:ext cx="8435975" cy="4924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9652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7504" y="274638"/>
            <a:ext cx="8784976" cy="1143000"/>
          </a:xfrm>
        </p:spPr>
        <p:txBody>
          <a:bodyPr>
            <a:noAutofit/>
          </a:bodyPr>
          <a:lstStyle/>
          <a:p>
            <a:r>
              <a:rPr lang="lt-LT" sz="2800" b="1" dirty="0" smtClean="0">
                <a:latin typeface="Times New Roman" panose="02020603050405020304" pitchFamily="18" charset="0"/>
                <a:cs typeface="Times New Roman" panose="02020603050405020304" pitchFamily="18" charset="0"/>
              </a:rPr>
              <a:t>Kiek daug per paskutinius keletą mėn. Tavo klasės auklėtoja padarė, kad sustabdytų patyčias?</a:t>
            </a:r>
            <a:endParaRPr lang="lt-LT" sz="2800" b="1" dirty="0">
              <a:latin typeface="Times New Roman" panose="02020603050405020304" pitchFamily="18" charset="0"/>
              <a:cs typeface="Times New Roman" panose="02020603050405020304" pitchFamily="18" charset="0"/>
            </a:endParaRP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189958793"/>
              </p:ext>
            </p:extLst>
          </p:nvPr>
        </p:nvGraphicFramePr>
        <p:xfrm>
          <a:off x="457200" y="1600200"/>
          <a:ext cx="8363272" cy="49971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3611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251520" y="116632"/>
            <a:ext cx="8640960" cy="1008112"/>
          </a:xfrm>
        </p:spPr>
        <p:txBody>
          <a:bodyPr>
            <a:noAutofit/>
          </a:bodyPr>
          <a:lstStyle/>
          <a:p>
            <a:r>
              <a:rPr lang="lt-LT" sz="2800" b="1" dirty="0">
                <a:latin typeface="Times New Roman" panose="02020603050405020304" pitchFamily="18" charset="0"/>
                <a:cs typeface="Times New Roman" panose="02020603050405020304" pitchFamily="18" charset="0"/>
              </a:rPr>
              <a:t>Mokiniai, iš kurių buvo tyčiojamasi </a:t>
            </a:r>
            <a:r>
              <a:rPr lang="lt-LT" sz="2800" b="1" dirty="0" smtClean="0">
                <a:latin typeface="Times New Roman" panose="02020603050405020304" pitchFamily="18" charset="0"/>
                <a:cs typeface="Times New Roman" panose="02020603050405020304" pitchFamily="18" charset="0"/>
              </a:rPr>
              <a:t>2-3 </a:t>
            </a:r>
            <a:r>
              <a:rPr lang="lt-LT" sz="2800" b="1" dirty="0">
                <a:latin typeface="Times New Roman" panose="02020603050405020304" pitchFamily="18" charset="0"/>
                <a:cs typeface="Times New Roman" panose="02020603050405020304" pitchFamily="18" charset="0"/>
              </a:rPr>
              <a:t>kartus per </a:t>
            </a:r>
            <a:r>
              <a:rPr lang="lt-LT" sz="2800" b="1" dirty="0" smtClean="0">
                <a:latin typeface="Times New Roman" panose="02020603050405020304" pitchFamily="18" charset="0"/>
                <a:cs typeface="Times New Roman" panose="02020603050405020304" pitchFamily="18" charset="0"/>
              </a:rPr>
              <a:t>mėnesį </a:t>
            </a:r>
            <a:r>
              <a:rPr lang="lt-LT" sz="2800" b="1" dirty="0">
                <a:latin typeface="Times New Roman" panose="02020603050405020304" pitchFamily="18" charset="0"/>
                <a:cs typeface="Times New Roman" panose="02020603050405020304" pitchFamily="18" charset="0"/>
              </a:rPr>
              <a:t>ar dažniau</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166993416"/>
              </p:ext>
            </p:extLst>
          </p:nvPr>
        </p:nvGraphicFramePr>
        <p:xfrm>
          <a:off x="251520" y="1340768"/>
          <a:ext cx="8507288"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059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600" b="1" dirty="0" smtClean="0">
                <a:latin typeface="Times New Roman" panose="02020603050405020304" pitchFamily="18" charset="0"/>
                <a:cs typeface="Times New Roman" panose="02020603050405020304" pitchFamily="18" charset="0"/>
              </a:rPr>
              <a:t>Patyčių įtaka sveikatai</a:t>
            </a:r>
            <a:endParaRPr lang="lt-LT" sz="36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fontScale="92500" lnSpcReduction="20000"/>
          </a:bodyPr>
          <a:lstStyle/>
          <a:p>
            <a:r>
              <a:rPr lang="lt-LT" dirty="0" smtClean="0">
                <a:solidFill>
                  <a:schemeClr val="dk1"/>
                </a:solidFill>
              </a:rPr>
              <a:t>Psichologiškai sveikoje aplinkoje yra džiaugsmas, saugumas ir draugystė. Jeigu aplinka psichologiškai nesveika, nesaugi - </a:t>
            </a:r>
            <a:r>
              <a:rPr lang="lt-LT" dirty="0" smtClean="0">
                <a:solidFill>
                  <a:srgbClr val="0000FF"/>
                </a:solidFill>
              </a:rPr>
              <a:t>pažeidžiamos smegenys</a:t>
            </a:r>
            <a:r>
              <a:rPr lang="lt-LT" dirty="0" smtClean="0">
                <a:solidFill>
                  <a:schemeClr val="dk1"/>
                </a:solidFill>
              </a:rPr>
              <a:t>. Magnetinis rezonansas tyrimu jau fiksuoja patyčias ir jų poveikį smegenims. Mokiniams, patyrusiems patyčias, užaugus gali būti sunku bendrauti, nepatikti kūnas, nepripažinti malonumų, tik pavojus ir baimę. Mažėja smegenų apimtys, blogėja mokymasis, sunkėja emocijų reguliavimas. Tyrimai rodo, kad </a:t>
            </a:r>
            <a:r>
              <a:rPr lang="lt-LT" dirty="0" smtClean="0">
                <a:solidFill>
                  <a:srgbClr val="0000FF"/>
                </a:solidFill>
              </a:rPr>
              <a:t>genetika </a:t>
            </a:r>
            <a:r>
              <a:rPr lang="lt-LT" dirty="0" smtClean="0">
                <a:solidFill>
                  <a:schemeClr val="dk1"/>
                </a:solidFill>
              </a:rPr>
              <a:t>taip pat reaguoja į patyčias - vyksta pakitimai genų lygmenyje.</a:t>
            </a:r>
          </a:p>
          <a:p>
            <a:endParaRPr lang="lt-LT" dirty="0"/>
          </a:p>
        </p:txBody>
      </p:sp>
    </p:spTree>
    <p:extLst>
      <p:ext uri="{BB962C8B-B14F-4D97-AF65-F5344CB8AC3E}">
        <p14:creationId xmlns:p14="http://schemas.microsoft.com/office/powerpoint/2010/main" val="1936206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Autofit/>
          </a:bodyPr>
          <a:lstStyle/>
          <a:p>
            <a:r>
              <a:rPr lang="lt-LT" sz="2800" b="1" dirty="0" smtClean="0">
                <a:latin typeface="Times New Roman" panose="02020603050405020304" pitchFamily="18" charset="0"/>
                <a:cs typeface="Times New Roman" panose="02020603050405020304" pitchFamily="18" charset="0"/>
              </a:rPr>
              <a:t>Kaip tu paprastai elgiesi, kai matai, kad iš tavo bendraamžio tyčiojasi kiti mokiniai?</a:t>
            </a:r>
            <a:endParaRPr lang="lt-LT" sz="28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768128411"/>
              </p:ext>
            </p:extLst>
          </p:nvPr>
        </p:nvGraphicFramePr>
        <p:xfrm>
          <a:off x="457200" y="1600200"/>
          <a:ext cx="8229600" cy="4668520"/>
        </p:xfrm>
        <a:graphic>
          <a:graphicData uri="http://schemas.openxmlformats.org/drawingml/2006/table">
            <a:tbl>
              <a:tblPr firstRow="1" bandRow="1">
                <a:tableStyleId>{5C22544A-7EE6-4342-B048-85BDC9FD1C3A}</a:tableStyleId>
              </a:tblPr>
              <a:tblGrid>
                <a:gridCol w="188255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370840">
                <a:tc>
                  <a:txBody>
                    <a:bodyPr/>
                    <a:lstStyle/>
                    <a:p>
                      <a:r>
                        <a:rPr lang="lt-LT" sz="2400" dirty="0" smtClean="0"/>
                        <a:t>Klasės lygmuo</a:t>
                      </a:r>
                      <a:endParaRPr lang="lt-LT" sz="2400" dirty="0"/>
                    </a:p>
                  </a:txBody>
                  <a:tcPr/>
                </a:tc>
                <a:tc>
                  <a:txBody>
                    <a:bodyPr/>
                    <a:lstStyle/>
                    <a:p>
                      <a:r>
                        <a:rPr lang="lt-LT" sz="2400" dirty="0" smtClean="0"/>
                        <a:t>3 – 4 </a:t>
                      </a:r>
                      <a:endParaRPr lang="lt-LT" sz="2400" dirty="0"/>
                    </a:p>
                  </a:txBody>
                  <a:tcPr/>
                </a:tc>
                <a:tc>
                  <a:txBody>
                    <a:bodyPr/>
                    <a:lstStyle/>
                    <a:p>
                      <a:r>
                        <a:rPr lang="lt-LT" sz="2400" dirty="0" smtClean="0"/>
                        <a:t>5 – 6</a:t>
                      </a:r>
                      <a:endParaRPr lang="lt-LT" sz="2400" dirty="0"/>
                    </a:p>
                  </a:txBody>
                  <a:tcPr/>
                </a:tc>
                <a:tc>
                  <a:txBody>
                    <a:bodyPr/>
                    <a:lstStyle/>
                    <a:p>
                      <a:r>
                        <a:rPr lang="lt-LT" sz="2400" dirty="0" smtClean="0"/>
                        <a:t>7 </a:t>
                      </a:r>
                      <a:r>
                        <a:rPr lang="lt-LT" sz="2400" baseline="0" dirty="0" smtClean="0"/>
                        <a:t> - 8</a:t>
                      </a:r>
                      <a:endParaRPr lang="lt-LT" sz="2400" dirty="0"/>
                    </a:p>
                  </a:txBody>
                  <a:tcPr/>
                </a:tc>
                <a:tc>
                  <a:txBody>
                    <a:bodyPr/>
                    <a:lstStyle/>
                    <a:p>
                      <a:r>
                        <a:rPr lang="lt-LT" sz="2400" dirty="0" smtClean="0"/>
                        <a:t>9 - 10</a:t>
                      </a:r>
                      <a:endParaRPr lang="lt-LT" sz="2400" dirty="0"/>
                    </a:p>
                  </a:txBody>
                  <a:tcPr/>
                </a:tc>
                <a:tc>
                  <a:txBody>
                    <a:bodyPr/>
                    <a:lstStyle/>
                    <a:p>
                      <a:r>
                        <a:rPr lang="lt-LT" sz="2400" dirty="0" smtClean="0"/>
                        <a:t>Iš viso</a:t>
                      </a:r>
                      <a:endParaRPr lang="lt-LT" sz="2400" dirty="0"/>
                    </a:p>
                  </a:txBody>
                  <a:tcPr/>
                </a:tc>
                <a:extLst>
                  <a:ext uri="{0D108BD9-81ED-4DB2-BD59-A6C34878D82A}">
                    <a16:rowId xmlns:a16="http://schemas.microsoft.com/office/drawing/2014/main" val="10000"/>
                  </a:ext>
                </a:extLst>
              </a:tr>
              <a:tr h="370840">
                <a:tc>
                  <a:txBody>
                    <a:bodyPr/>
                    <a:lstStyle/>
                    <a:p>
                      <a:r>
                        <a:rPr lang="lt-LT" sz="2400" b="1" dirty="0" smtClean="0">
                          <a:solidFill>
                            <a:srgbClr val="0070C0"/>
                          </a:solidFill>
                        </a:rPr>
                        <a:t>Aš tik</a:t>
                      </a:r>
                      <a:r>
                        <a:rPr lang="lt-LT" sz="2400" b="1" baseline="0" dirty="0" smtClean="0">
                          <a:solidFill>
                            <a:srgbClr val="0070C0"/>
                          </a:solidFill>
                        </a:rPr>
                        <a:t> stebiu, kas </a:t>
                      </a:r>
                    </a:p>
                    <a:p>
                      <a:r>
                        <a:rPr lang="lt-LT" sz="2400" b="1" baseline="0" dirty="0" smtClean="0">
                          <a:solidFill>
                            <a:srgbClr val="0070C0"/>
                          </a:solidFill>
                        </a:rPr>
                        <a:t>vyksta</a:t>
                      </a:r>
                      <a:endParaRPr lang="lt-LT" sz="2400" b="1" dirty="0">
                        <a:solidFill>
                          <a:srgbClr val="0070C0"/>
                        </a:solidFill>
                      </a:endParaRPr>
                    </a:p>
                  </a:txBody>
                  <a:tcPr/>
                </a:tc>
                <a:tc>
                  <a:txBody>
                    <a:bodyPr/>
                    <a:lstStyle/>
                    <a:p>
                      <a:endParaRPr lang="lt-LT" sz="2400" dirty="0" smtClean="0"/>
                    </a:p>
                    <a:p>
                      <a:r>
                        <a:rPr lang="lt-LT" sz="2400" dirty="0" smtClean="0"/>
                        <a:t>0.0</a:t>
                      </a:r>
                      <a:r>
                        <a:rPr lang="en-US" sz="2400" dirty="0" smtClean="0"/>
                        <a:t> %</a:t>
                      </a:r>
                      <a:endParaRPr lang="lt-L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t-LT" sz="2400" dirty="0" smtClean="0"/>
                        <a:t>5.0</a:t>
                      </a:r>
                      <a:r>
                        <a:rPr lang="en-US" sz="2400" dirty="0" smtClean="0"/>
                        <a:t> %</a:t>
                      </a:r>
                      <a:endParaRPr lang="lt-LT" sz="2400" dirty="0" smtClean="0"/>
                    </a:p>
                    <a:p>
                      <a:endParaRPr lang="lt-L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t-LT" sz="2400" dirty="0" smtClean="0"/>
                        <a:t>15,4 </a:t>
                      </a:r>
                      <a:r>
                        <a:rPr lang="en-US" sz="2400" dirty="0" smtClean="0"/>
                        <a:t>%</a:t>
                      </a:r>
                      <a:endParaRPr lang="lt-LT" sz="2400" dirty="0" smtClean="0"/>
                    </a:p>
                    <a:p>
                      <a:r>
                        <a:rPr lang="lt-LT" sz="2400" dirty="0" smtClean="0"/>
                        <a:t> </a:t>
                      </a:r>
                      <a:endParaRPr lang="lt-L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t-LT" sz="2400" dirty="0" smtClean="0"/>
                        <a:t>0.0</a:t>
                      </a:r>
                      <a:r>
                        <a:rPr lang="en-US" sz="2400" dirty="0" smtClean="0"/>
                        <a:t> %</a:t>
                      </a:r>
                      <a:endParaRPr lang="lt-LT" sz="2400" dirty="0" smtClean="0"/>
                    </a:p>
                    <a:p>
                      <a:endParaRPr lang="lt-LT" sz="2400" dirty="0"/>
                    </a:p>
                  </a:txBody>
                  <a:tcPr/>
                </a:tc>
                <a:tc>
                  <a:txBody>
                    <a:bodyPr/>
                    <a:lstStyle/>
                    <a:p>
                      <a:endParaRPr lang="lt-LT" sz="2400" dirty="0" smtClean="0"/>
                    </a:p>
                    <a:p>
                      <a:r>
                        <a:rPr lang="lt-LT" sz="2400" dirty="0" smtClean="0"/>
                        <a:t>6,7</a:t>
                      </a:r>
                      <a:r>
                        <a:rPr lang="lt-LT" sz="2400" baseline="0" dirty="0" smtClean="0"/>
                        <a:t> </a:t>
                      </a:r>
                      <a:r>
                        <a:rPr lang="en-US" sz="2400" dirty="0" smtClean="0"/>
                        <a:t>%</a:t>
                      </a:r>
                      <a:endParaRPr lang="lt-LT" sz="2400" dirty="0"/>
                    </a:p>
                  </a:txBody>
                  <a:tcPr/>
                </a:tc>
                <a:extLst>
                  <a:ext uri="{0D108BD9-81ED-4DB2-BD59-A6C34878D82A}">
                    <a16:rowId xmlns:a16="http://schemas.microsoft.com/office/drawing/2014/main" val="10001"/>
                  </a:ext>
                </a:extLst>
              </a:tr>
              <a:tr h="370840">
                <a:tc>
                  <a:txBody>
                    <a:bodyPr/>
                    <a:lstStyle/>
                    <a:p>
                      <a:r>
                        <a:rPr lang="lt-LT" sz="2400" b="1" dirty="0" smtClean="0">
                          <a:solidFill>
                            <a:srgbClr val="0070C0"/>
                          </a:solidFill>
                        </a:rPr>
                        <a:t>Aš stengiuosi padėti mokiniui, iš kurio tyčiojasi</a:t>
                      </a:r>
                      <a:r>
                        <a:rPr lang="lt-LT" sz="2400" b="1" dirty="0" smtClean="0"/>
                        <a:t>.</a:t>
                      </a:r>
                    </a:p>
                    <a:p>
                      <a:endParaRPr lang="lt-LT" sz="2400" dirty="0"/>
                    </a:p>
                  </a:txBody>
                  <a:tcPr/>
                </a:tc>
                <a:tc>
                  <a:txBody>
                    <a:bodyPr/>
                    <a:lstStyle/>
                    <a:p>
                      <a:endParaRPr lang="lt-LT" sz="2400" dirty="0" smtClean="0"/>
                    </a:p>
                    <a:p>
                      <a:r>
                        <a:rPr lang="lt-LT" sz="2400" dirty="0" smtClean="0"/>
                        <a:t>100 </a:t>
                      </a:r>
                      <a:r>
                        <a:rPr lang="en-US" sz="2400" dirty="0" smtClean="0"/>
                        <a:t>%</a:t>
                      </a:r>
                      <a:endParaRPr lang="lt-L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t-LT" sz="2400" dirty="0" smtClean="0"/>
                        <a:t>75,0 </a:t>
                      </a:r>
                      <a:r>
                        <a:rPr lang="en-US" sz="2400" dirty="0" smtClean="0"/>
                        <a:t>%</a:t>
                      </a:r>
                      <a:endParaRPr lang="lt-LT" sz="2400" dirty="0" smtClean="0"/>
                    </a:p>
                    <a:p>
                      <a:endParaRPr lang="lt-L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t-LT" sz="2400" dirty="0" smtClean="0"/>
                        <a:t>46,2 </a:t>
                      </a:r>
                      <a:r>
                        <a:rPr lang="en-US" sz="2400" dirty="0" smtClean="0"/>
                        <a:t>%</a:t>
                      </a:r>
                      <a:endParaRPr lang="lt-LT" sz="2400" dirty="0" smtClean="0"/>
                    </a:p>
                    <a:p>
                      <a:endParaRPr lang="lt-L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t-LT" sz="2400" dirty="0" smtClean="0"/>
                        <a:t>60,0 </a:t>
                      </a:r>
                      <a:r>
                        <a:rPr lang="en-US" sz="2400" dirty="0" smtClean="0"/>
                        <a:t>%</a:t>
                      </a:r>
                      <a:endParaRPr lang="lt-LT" sz="2400" dirty="0" smtClean="0"/>
                    </a:p>
                    <a:p>
                      <a:endParaRPr lang="lt-L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t-LT" sz="2400" dirty="0" smtClean="0"/>
                        <a:t>68,9 </a:t>
                      </a:r>
                      <a:r>
                        <a:rPr lang="en-US" sz="2400" dirty="0" smtClean="0"/>
                        <a:t>%</a:t>
                      </a:r>
                      <a:endParaRPr lang="lt-LT" sz="2400" dirty="0" smtClean="0"/>
                    </a:p>
                    <a:p>
                      <a:endParaRPr lang="lt-LT" sz="2400" dirty="0"/>
                    </a:p>
                  </a:txBody>
                  <a:tcPr/>
                </a:tc>
                <a:extLst>
                  <a:ext uri="{0D108BD9-81ED-4DB2-BD59-A6C34878D82A}">
                    <a16:rowId xmlns:a16="http://schemas.microsoft.com/office/drawing/2014/main" val="10002"/>
                  </a:ext>
                </a:extLst>
              </a:tr>
              <a:tr h="370840">
                <a:tc>
                  <a:txBody>
                    <a:bodyPr/>
                    <a:lstStyle/>
                    <a:p>
                      <a:endParaRPr lang="lt-LT" dirty="0"/>
                    </a:p>
                  </a:txBody>
                  <a:tcPr/>
                </a:tc>
                <a:tc>
                  <a:txBody>
                    <a:bodyPr/>
                    <a:lstStyle/>
                    <a:p>
                      <a:endParaRPr lang="lt-LT" dirty="0"/>
                    </a:p>
                  </a:txBody>
                  <a:tcPr/>
                </a:tc>
                <a:tc>
                  <a:txBody>
                    <a:bodyPr/>
                    <a:lstStyle/>
                    <a:p>
                      <a:endParaRPr lang="lt-LT" dirty="0"/>
                    </a:p>
                  </a:txBody>
                  <a:tcPr/>
                </a:tc>
                <a:tc>
                  <a:txBody>
                    <a:bodyPr/>
                    <a:lstStyle/>
                    <a:p>
                      <a:endParaRPr lang="lt-LT" dirty="0"/>
                    </a:p>
                  </a:txBody>
                  <a:tcPr/>
                </a:tc>
                <a:tc>
                  <a:txBody>
                    <a:bodyPr/>
                    <a:lstStyle/>
                    <a:p>
                      <a:endParaRPr lang="lt-LT" dirty="0"/>
                    </a:p>
                  </a:txBody>
                  <a:tcPr/>
                </a:tc>
                <a:tc>
                  <a:txBody>
                    <a:bodyPr/>
                    <a:lstStyle/>
                    <a:p>
                      <a:endParaRPr lang="lt-LT"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79442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363272" cy="3658418"/>
          </a:xfrm>
        </p:spPr>
        <p:txBody>
          <a:bodyPr>
            <a:normAutofit/>
          </a:bodyPr>
          <a:lstStyle/>
          <a:p>
            <a:r>
              <a:rPr lang="lt-LT" sz="8000" b="1" i="1" dirty="0" smtClean="0">
                <a:solidFill>
                  <a:srgbClr val="0070C0"/>
                </a:solidFill>
              </a:rPr>
              <a:t>GEROS DIENOS</a:t>
            </a:r>
            <a:r>
              <a:rPr lang="en-US" sz="8000" b="1" i="1" dirty="0" smtClean="0">
                <a:solidFill>
                  <a:srgbClr val="0070C0"/>
                </a:solidFill>
              </a:rPr>
              <a:t>!</a:t>
            </a:r>
            <a:endParaRPr lang="lt-LT" sz="8000" b="1" i="1" dirty="0">
              <a:solidFill>
                <a:srgbClr val="0070C0"/>
              </a:solidFill>
            </a:endParaRPr>
          </a:p>
        </p:txBody>
      </p:sp>
      <p:pic>
        <p:nvPicPr>
          <p:cNvPr id="4" name="Turinio vietos rezervavimo ženklas 6" descr="Paveikslėlis, kuriame yra piešinys&#10;&#10;Automatiškai sugeneruotas aprašyma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99792" y="4077072"/>
            <a:ext cx="3600400" cy="2304256"/>
          </a:xfrm>
        </p:spPr>
      </p:pic>
    </p:spTree>
    <p:extLst>
      <p:ext uri="{BB962C8B-B14F-4D97-AF65-F5344CB8AC3E}">
        <p14:creationId xmlns:p14="http://schemas.microsoft.com/office/powerpoint/2010/main" val="1393567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600" b="1" dirty="0">
                <a:latin typeface="Times New Roman" panose="02020603050405020304" pitchFamily="18" charset="0"/>
                <a:cs typeface="Times New Roman" panose="02020603050405020304" pitchFamily="18" charset="0"/>
              </a:rPr>
              <a:t>Patyčių įtaka sveikatai</a:t>
            </a:r>
          </a:p>
        </p:txBody>
      </p:sp>
      <p:sp>
        <p:nvSpPr>
          <p:cNvPr id="3" name="Turinio vietos rezervavimo ženklas 2"/>
          <p:cNvSpPr>
            <a:spLocks noGrp="1"/>
          </p:cNvSpPr>
          <p:nvPr>
            <p:ph idx="1"/>
          </p:nvPr>
        </p:nvSpPr>
        <p:spPr/>
        <p:txBody>
          <a:bodyPr/>
          <a:lstStyle/>
          <a:p>
            <a:pPr>
              <a:defRPr/>
            </a:pPr>
            <a:r>
              <a:rPr lang="lt-LT" dirty="0">
                <a:solidFill>
                  <a:schemeClr val="dk1"/>
                </a:solidFill>
              </a:rPr>
              <a:t>Jeigu yra daug patyčių mokyklos aplinkoje, mokiniams atsiranda </a:t>
            </a:r>
            <a:r>
              <a:rPr lang="lt-LT" u="sng" dirty="0"/>
              <a:t>chroniškas (pastovus) stresas</a:t>
            </a:r>
            <a:r>
              <a:rPr lang="lt-LT" u="sng" dirty="0">
                <a:solidFill>
                  <a:schemeClr val="dk1"/>
                </a:solidFill>
              </a:rPr>
              <a:t> </a:t>
            </a:r>
            <a:r>
              <a:rPr lang="lt-LT" dirty="0">
                <a:solidFill>
                  <a:schemeClr val="dk1"/>
                </a:solidFill>
              </a:rPr>
              <a:t>- fizinė įtampa galvoje, kakle, sutrinka kvėpavimas, spaudimas, širdis, atsiranda pastovi būsena - kovok-bėk-sustink, apetito, miego, virškinimo sutrikimai. </a:t>
            </a:r>
          </a:p>
          <a:p>
            <a:pPr marL="114300" indent="0">
              <a:buFont typeface="Wingdings 2" pitchFamily="18" charset="2"/>
              <a:buNone/>
              <a:defRPr/>
            </a:pPr>
            <a:endParaRPr lang="lt-LT" dirty="0"/>
          </a:p>
          <a:p>
            <a:endParaRPr lang="lt-LT" dirty="0"/>
          </a:p>
        </p:txBody>
      </p:sp>
    </p:spTree>
    <p:extLst>
      <p:ext uri="{BB962C8B-B14F-4D97-AF65-F5344CB8AC3E}">
        <p14:creationId xmlns:p14="http://schemas.microsoft.com/office/powerpoint/2010/main" val="61845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706090"/>
          </a:xfrm>
        </p:spPr>
        <p:txBody>
          <a:bodyPr>
            <a:normAutofit/>
          </a:bodyPr>
          <a:lstStyle/>
          <a:p>
            <a:r>
              <a:rPr lang="lt-LT" sz="3600" b="1" dirty="0" smtClean="0">
                <a:latin typeface="Times New Roman" panose="02020603050405020304" pitchFamily="18" charset="0"/>
                <a:cs typeface="Times New Roman" panose="02020603050405020304" pitchFamily="18" charset="0"/>
              </a:rPr>
              <a:t>Kad jaustųsi mokinys gerai, svarbu</a:t>
            </a:r>
            <a:endParaRPr lang="lt-LT" sz="36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51520" y="1196752"/>
            <a:ext cx="8712968" cy="5661248"/>
          </a:xfrm>
        </p:spPr>
        <p:txBody>
          <a:bodyPr>
            <a:noAutofit/>
          </a:bodyPr>
          <a:lstStyle/>
          <a:p>
            <a:pPr marL="25400" indent="0">
              <a:spcBef>
                <a:spcPct val="0"/>
              </a:spcBef>
              <a:spcAft>
                <a:spcPct val="0"/>
              </a:spcAft>
              <a:buClr>
                <a:srgbClr val="000000"/>
              </a:buClr>
              <a:buSzPts val="1400"/>
              <a:buNone/>
            </a:pPr>
            <a:r>
              <a:rPr lang="lt-LT" b="1" dirty="0" smtClean="0">
                <a:solidFill>
                  <a:srgbClr val="000000"/>
                </a:solidFill>
              </a:rPr>
              <a:t>Saugumas</a:t>
            </a:r>
            <a:r>
              <a:rPr lang="lt-LT" dirty="0" smtClean="0">
                <a:solidFill>
                  <a:srgbClr val="000000"/>
                </a:solidFill>
              </a:rPr>
              <a:t>.  </a:t>
            </a:r>
            <a:r>
              <a:rPr lang="lt-LT" dirty="0">
                <a:solidFill>
                  <a:srgbClr val="000000"/>
                </a:solidFill>
              </a:rPr>
              <a:t>M</a:t>
            </a:r>
            <a:r>
              <a:rPr lang="lt-LT" dirty="0" smtClean="0">
                <a:solidFill>
                  <a:srgbClr val="000000"/>
                </a:solidFill>
              </a:rPr>
              <a:t>okiniai patyrę traumą praranda saugumo jausmą. Žmogus gali būti aliarmo būsenoje, visą energiją mobilizuoja, kad tik išgyventų, lyg pastoviai lauktų, kad jį skriaus, tyčiosis. Kartais vaikai į suaugusius žiūri, kaip į grėsmę. Tai, ką gali suteikti suaugę vaikui: nuoseklumą, patikimumą, buvimą šalia, </a:t>
            </a:r>
            <a:r>
              <a:rPr lang="lt-LT" dirty="0" err="1" smtClean="0">
                <a:solidFill>
                  <a:srgbClr val="000000"/>
                </a:solidFill>
              </a:rPr>
              <a:t>nuspėjamumą</a:t>
            </a:r>
            <a:r>
              <a:rPr lang="lt-LT" dirty="0" smtClean="0">
                <a:solidFill>
                  <a:srgbClr val="000000"/>
                </a:solidFill>
              </a:rPr>
              <a:t>, sąžiningumą - tai suteikia vaikui saugumą.</a:t>
            </a:r>
          </a:p>
        </p:txBody>
      </p:sp>
    </p:spTree>
    <p:extLst>
      <p:ext uri="{BB962C8B-B14F-4D97-AF65-F5344CB8AC3E}">
        <p14:creationId xmlns:p14="http://schemas.microsoft.com/office/powerpoint/2010/main" val="225317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600" b="1" dirty="0">
                <a:latin typeface="Times New Roman" panose="02020603050405020304" pitchFamily="18" charset="0"/>
                <a:cs typeface="Times New Roman" panose="02020603050405020304" pitchFamily="18" charset="0"/>
              </a:rPr>
              <a:t>Kad jaustųsi mokinys gerai, </a:t>
            </a:r>
            <a:r>
              <a:rPr lang="lt-LT" sz="3600" b="1" dirty="0" smtClean="0">
                <a:latin typeface="Times New Roman" panose="02020603050405020304" pitchFamily="18" charset="0"/>
                <a:cs typeface="Times New Roman" panose="02020603050405020304" pitchFamily="18" charset="0"/>
              </a:rPr>
              <a:t>svarbu</a:t>
            </a:r>
            <a:endParaRPr lang="lt-LT" sz="3200" b="1" dirty="0"/>
          </a:p>
        </p:txBody>
      </p:sp>
      <p:sp>
        <p:nvSpPr>
          <p:cNvPr id="3" name="Turinio vietos rezervavimo ženklas 2"/>
          <p:cNvSpPr>
            <a:spLocks noGrp="1"/>
          </p:cNvSpPr>
          <p:nvPr>
            <p:ph idx="1"/>
          </p:nvPr>
        </p:nvSpPr>
        <p:spPr/>
        <p:txBody>
          <a:bodyPr>
            <a:normAutofit fontScale="92500" lnSpcReduction="20000"/>
          </a:bodyPr>
          <a:lstStyle/>
          <a:p>
            <a:pPr marL="25400" indent="0">
              <a:spcBef>
                <a:spcPct val="0"/>
              </a:spcBef>
              <a:spcAft>
                <a:spcPct val="0"/>
              </a:spcAft>
              <a:buClr>
                <a:srgbClr val="000000"/>
              </a:buClr>
              <a:buSzPts val="1400"/>
              <a:buNone/>
            </a:pPr>
            <a:r>
              <a:rPr lang="lt-LT" b="1" dirty="0" smtClean="0">
                <a:solidFill>
                  <a:srgbClr val="000000"/>
                </a:solidFill>
              </a:rPr>
              <a:t>Santykiai, </a:t>
            </a:r>
            <a:r>
              <a:rPr lang="lt-LT" dirty="0" smtClean="0">
                <a:solidFill>
                  <a:srgbClr val="000000"/>
                </a:solidFill>
              </a:rPr>
              <a:t>kuriuose vaikas jaučia, kad juo rūpinasi tėvai, draugai, mokytojai. Atsiradęs saugus prisirišimas </a:t>
            </a:r>
            <a:r>
              <a:rPr lang="lt-LT" dirty="0">
                <a:solidFill>
                  <a:srgbClr val="000000"/>
                </a:solidFill>
              </a:rPr>
              <a:t> </a:t>
            </a:r>
            <a:r>
              <a:rPr lang="lt-LT" dirty="0" smtClean="0">
                <a:solidFill>
                  <a:srgbClr val="000000"/>
                </a:solidFill>
              </a:rPr>
              <a:t>vaikui reiškia labai daug. Vaikai, patyrę traumą galvoja, kad su kitais nesaugu, įtaria juos, kad gali nuskriausti. Suaugę turi padėti keisti situaciją, būti jautrūs, rūpestingi, švelnūs. Trauma nebūtinai būna susijusi su žmonėmis, bet gydymas visuomet susijęs su santykiu, su žmonėmis, nes geriausiai gydo santykis. Traumuotam vaikui padeda suaugę, kurie šypsosi, šiltai bendrauja - tai padeda vaikui gyti.</a:t>
            </a:r>
          </a:p>
          <a:p>
            <a:pPr indent="-317500">
              <a:spcBef>
                <a:spcPct val="0"/>
              </a:spcBef>
              <a:spcAft>
                <a:spcPct val="0"/>
              </a:spcAft>
              <a:buClr>
                <a:srgbClr val="000000"/>
              </a:buClr>
              <a:buSzPts val="1400"/>
              <a:buFont typeface="Wingdings 2" pitchFamily="18" charset="2"/>
              <a:buAutoNum type="romanUcPeriod"/>
            </a:pPr>
            <a:endParaRPr lang="lt-LT" dirty="0" smtClean="0">
              <a:solidFill>
                <a:srgbClr val="000000"/>
              </a:solidFill>
            </a:endParaRPr>
          </a:p>
          <a:p>
            <a:endParaRPr lang="lt-LT" dirty="0"/>
          </a:p>
        </p:txBody>
      </p:sp>
    </p:spTree>
    <p:extLst>
      <p:ext uri="{BB962C8B-B14F-4D97-AF65-F5344CB8AC3E}">
        <p14:creationId xmlns:p14="http://schemas.microsoft.com/office/powerpoint/2010/main" val="239081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600" b="1" dirty="0">
                <a:latin typeface="Times New Roman" panose="02020603050405020304" pitchFamily="18" charset="0"/>
                <a:cs typeface="Times New Roman" panose="02020603050405020304" pitchFamily="18" charset="0"/>
              </a:rPr>
              <a:t>Kad jaustųsi mokinys gerai, svarbu:</a:t>
            </a:r>
          </a:p>
        </p:txBody>
      </p:sp>
      <p:sp>
        <p:nvSpPr>
          <p:cNvPr id="3" name="Turinio vietos rezervavimo ženklas 2"/>
          <p:cNvSpPr>
            <a:spLocks noGrp="1"/>
          </p:cNvSpPr>
          <p:nvPr>
            <p:ph idx="1"/>
          </p:nvPr>
        </p:nvSpPr>
        <p:spPr/>
        <p:txBody>
          <a:bodyPr/>
          <a:lstStyle/>
          <a:p>
            <a:pPr marL="0" indent="0">
              <a:buNone/>
            </a:pPr>
            <a:r>
              <a:rPr lang="lt-LT" b="1" dirty="0" smtClean="0">
                <a:solidFill>
                  <a:srgbClr val="000000"/>
                </a:solidFill>
              </a:rPr>
              <a:t>Emocijų valdymas ir pažinimas. </a:t>
            </a:r>
            <a:r>
              <a:rPr lang="lt-LT" dirty="0" smtClean="0">
                <a:solidFill>
                  <a:srgbClr val="000000"/>
                </a:solidFill>
              </a:rPr>
              <a:t>Kai vaikai nekontroliuoja emocijų - tuomet jie nori, kad mes, suaugusieji, nustatytume ribas - ramiai išklausytume vaiką. </a:t>
            </a:r>
            <a:endParaRPr lang="lt-LT" dirty="0" smtClean="0"/>
          </a:p>
          <a:p>
            <a:endParaRPr lang="lt-LT" dirty="0"/>
          </a:p>
        </p:txBody>
      </p:sp>
    </p:spTree>
    <p:extLst>
      <p:ext uri="{BB962C8B-B14F-4D97-AF65-F5344CB8AC3E}">
        <p14:creationId xmlns:p14="http://schemas.microsoft.com/office/powerpoint/2010/main" val="293584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600" b="1" dirty="0" smtClean="0">
                <a:latin typeface="Times New Roman" panose="02020603050405020304" pitchFamily="18" charset="0"/>
                <a:cs typeface="Times New Roman" panose="02020603050405020304" pitchFamily="18" charset="0"/>
              </a:rPr>
              <a:t>Ar tau patinka mokykla?</a:t>
            </a:r>
            <a:endParaRPr lang="lt-LT" sz="36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377326146"/>
              </p:ext>
            </p:extLst>
          </p:nvPr>
        </p:nvGraphicFramePr>
        <p:xfrm>
          <a:off x="457200" y="1341438"/>
          <a:ext cx="8507413" cy="5256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296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rmAutofit/>
          </a:bodyPr>
          <a:lstStyle/>
          <a:p>
            <a:r>
              <a:rPr lang="lt-LT" sz="3600" b="1" dirty="0" smtClean="0">
                <a:latin typeface="Times New Roman" panose="02020603050405020304" pitchFamily="18" charset="0"/>
                <a:cs typeface="Times New Roman" panose="02020603050405020304" pitchFamily="18" charset="0"/>
              </a:rPr>
              <a:t>Kiek gerų draugų turi klasėje?</a:t>
            </a:r>
            <a:endParaRPr lang="lt-LT" sz="36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705356186"/>
              </p:ext>
            </p:extLst>
          </p:nvPr>
        </p:nvGraphicFramePr>
        <p:xfrm>
          <a:off x="323528" y="1268760"/>
          <a:ext cx="8363272"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5077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rmAutofit/>
          </a:bodyPr>
          <a:lstStyle/>
          <a:p>
            <a:r>
              <a:rPr lang="lt-LT" sz="3600" b="1" dirty="0" smtClean="0">
                <a:latin typeface="Times New Roman" panose="02020603050405020304" pitchFamily="18" charset="0"/>
                <a:cs typeface="Times New Roman" panose="02020603050405020304" pitchFamily="18" charset="0"/>
              </a:rPr>
              <a:t>Kur iš tavęs buvo tyčiojamasi?</a:t>
            </a:r>
            <a:endParaRPr lang="lt-LT" sz="36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308303021"/>
              </p:ext>
            </p:extLst>
          </p:nvPr>
        </p:nvGraphicFramePr>
        <p:xfrm>
          <a:off x="467544" y="1052736"/>
          <a:ext cx="8229600" cy="53900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651524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524</TotalTime>
  <Words>559</Words>
  <Application>Microsoft Office PowerPoint</Application>
  <PresentationFormat>Demonstracija ekrane (4:3)</PresentationFormat>
  <Paragraphs>74</Paragraphs>
  <Slides>21</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21</vt:i4>
      </vt:variant>
    </vt:vector>
  </HeadingPairs>
  <TitlesOfParts>
    <vt:vector size="26" baseType="lpstr">
      <vt:lpstr>Arial</vt:lpstr>
      <vt:lpstr>Calibri</vt:lpstr>
      <vt:lpstr>Times New Roman</vt:lpstr>
      <vt:lpstr>Wingdings 2</vt:lpstr>
      <vt:lpstr>Office tema</vt:lpstr>
      <vt:lpstr>Kalvarijos sav. Jungėnų pagrindinė mokykla  Olweus mokinių apklausa  2019 lapkričio mėn. 3-10 kl.</vt:lpstr>
      <vt:lpstr>Patyčių įtaka sveikatai</vt:lpstr>
      <vt:lpstr>Patyčių įtaka sveikatai</vt:lpstr>
      <vt:lpstr>Kad jaustųsi mokinys gerai, svarbu</vt:lpstr>
      <vt:lpstr>Kad jaustųsi mokinys gerai, svarbu</vt:lpstr>
      <vt:lpstr>Kad jaustųsi mokinys gerai, svarbu:</vt:lpstr>
      <vt:lpstr>Ar tau patinka mokykla?</vt:lpstr>
      <vt:lpstr>Kiek gerų draugų turi klasėje?</vt:lpstr>
      <vt:lpstr>Kur iš tavęs buvo tyčiojamasi?</vt:lpstr>
      <vt:lpstr>Kur mokiniai patyrė patyčias, proc.?</vt:lpstr>
      <vt:lpstr>Kiek kartų iš tavęs tyčiojosi mokykloje per paskutinius keletą mėnesių?</vt:lpstr>
      <vt:lpstr>Mane gąsdino ar vertė daryti dalykus, kurių aš nenorėjau</vt:lpstr>
      <vt:lpstr>Kiek laiko iš tavęs buvo tyčiojamasi?</vt:lpstr>
      <vt:lpstr>Ar esi kam nors sakęs, kad per paskutinius keletą mėn. mokykloje iš tavęs buvo tyčiojamasi?</vt:lpstr>
      <vt:lpstr>Ar manai, kad galėtum prisidėti prie patyčių iš mokinio, kurio tu nemėgsti?</vt:lpstr>
      <vt:lpstr>Ar dažnai mokytojai ar kiti suaugusieji  mokykloje bando sustabdyti patyčias?</vt:lpstr>
      <vt:lpstr>Ar dažnai tu bijai, kad kiti mokiniai iš tavęs tyčiosis?</vt:lpstr>
      <vt:lpstr>Kiek daug per paskutinius keletą mėn. Tavo klasės auklėtoja padarė, kad sustabdytų patyčias?</vt:lpstr>
      <vt:lpstr>Mokiniai, iš kurių buvo tyčiojamasi 2-3 kartus per mėnesį ar dažniau</vt:lpstr>
      <vt:lpstr>Kaip tu paprastai elgiesi, kai matai, kad iš tavo bendraamžio tyčiojasi kiti mokiniai?</vt:lpstr>
      <vt:lpstr>GEROS DIENOS!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Kalvarijos sav. Jungėnų pagrindinė mokykla  Olweus mokinių apklausa  2019 lapkričio mėn.</dc:title>
  <dc:creator>Karjera</dc:creator>
  <cp:lastModifiedBy>HP1</cp:lastModifiedBy>
  <cp:revision>55</cp:revision>
  <dcterms:created xsi:type="dcterms:W3CDTF">2020-02-18T09:35:16Z</dcterms:created>
  <dcterms:modified xsi:type="dcterms:W3CDTF">2021-01-31T10:42:08Z</dcterms:modified>
</cp:coreProperties>
</file>